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8" r:id="rId5"/>
    <p:sldId id="257" r:id="rId6"/>
    <p:sldId id="261"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44"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Almbakk" initials="MA" lastIdx="1" clrIdx="0">
    <p:extLst>
      <p:ext uri="{19B8F6BF-5375-455C-9EA6-DF929625EA0E}">
        <p15:presenceInfo xmlns:p15="http://schemas.microsoft.com/office/powerpoint/2012/main" userId="S::marianne.almbakk@kompetansenorge.no::55a3fccb-c74b-479e-9eba-d87865114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B2DB"/>
    <a:srgbClr val="D24617"/>
    <a:srgbClr val="79E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71973" autoAdjust="0"/>
  </p:normalViewPr>
  <p:slideViewPr>
    <p:cSldViewPr snapToGrid="0" snapToObjects="1">
      <p:cViewPr varScale="1">
        <p:scale>
          <a:sx n="119" d="100"/>
          <a:sy n="119" d="100"/>
        </p:scale>
        <p:origin x="96"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Almbakk" userId="0d24840a-5b8a-4ce0-9992-b9cc1025747b" providerId="ADAL" clId="{3668F9FB-A5F2-4F4E-AC92-CA3ED40F2521}"/>
    <pc:docChg chg="delSld delMainMaster">
      <pc:chgData name="Marianne Almbakk" userId="0d24840a-5b8a-4ce0-9992-b9cc1025747b" providerId="ADAL" clId="{3668F9FB-A5F2-4F4E-AC92-CA3ED40F2521}" dt="2023-12-13T09:42:11.014" v="2" actId="2696"/>
      <pc:docMkLst>
        <pc:docMk/>
      </pc:docMkLst>
      <pc:sldChg chg="del">
        <pc:chgData name="Marianne Almbakk" userId="0d24840a-5b8a-4ce0-9992-b9cc1025747b" providerId="ADAL" clId="{3668F9FB-A5F2-4F4E-AC92-CA3ED40F2521}" dt="2023-12-13T09:41:52.032" v="0" actId="2696"/>
        <pc:sldMkLst>
          <pc:docMk/>
          <pc:sldMk cId="2315849355" sldId="259"/>
        </pc:sldMkLst>
      </pc:sldChg>
      <pc:sldChg chg="del">
        <pc:chgData name="Marianne Almbakk" userId="0d24840a-5b8a-4ce0-9992-b9cc1025747b" providerId="ADAL" clId="{3668F9FB-A5F2-4F4E-AC92-CA3ED40F2521}" dt="2023-12-13T09:41:52.032" v="0" actId="2696"/>
        <pc:sldMkLst>
          <pc:docMk/>
          <pc:sldMk cId="2977205669" sldId="260"/>
        </pc:sldMkLst>
      </pc:sldChg>
      <pc:sldChg chg="del">
        <pc:chgData name="Marianne Almbakk" userId="0d24840a-5b8a-4ce0-9992-b9cc1025747b" providerId="ADAL" clId="{3668F9FB-A5F2-4F4E-AC92-CA3ED40F2521}" dt="2023-12-13T09:41:57.084" v="1" actId="2696"/>
        <pc:sldMkLst>
          <pc:docMk/>
          <pc:sldMk cId="151438969" sldId="262"/>
        </pc:sldMkLst>
      </pc:sldChg>
      <pc:sldChg chg="del">
        <pc:chgData name="Marianne Almbakk" userId="0d24840a-5b8a-4ce0-9992-b9cc1025747b" providerId="ADAL" clId="{3668F9FB-A5F2-4F4E-AC92-CA3ED40F2521}" dt="2023-12-13T09:41:57.084" v="1" actId="2696"/>
        <pc:sldMkLst>
          <pc:docMk/>
          <pc:sldMk cId="22694950" sldId="263"/>
        </pc:sldMkLst>
      </pc:sldChg>
      <pc:sldChg chg="del">
        <pc:chgData name="Marianne Almbakk" userId="0d24840a-5b8a-4ce0-9992-b9cc1025747b" providerId="ADAL" clId="{3668F9FB-A5F2-4F4E-AC92-CA3ED40F2521}" dt="2023-12-13T09:42:11.014" v="2" actId="2696"/>
        <pc:sldMkLst>
          <pc:docMk/>
          <pc:sldMk cId="0" sldId="266"/>
        </pc:sldMkLst>
      </pc:sldChg>
      <pc:sldChg chg="del">
        <pc:chgData name="Marianne Almbakk" userId="0d24840a-5b8a-4ce0-9992-b9cc1025747b" providerId="ADAL" clId="{3668F9FB-A5F2-4F4E-AC92-CA3ED40F2521}" dt="2023-12-13T09:42:11.014" v="2" actId="2696"/>
        <pc:sldMkLst>
          <pc:docMk/>
          <pc:sldMk cId="0" sldId="268"/>
        </pc:sldMkLst>
      </pc:sldChg>
      <pc:sldChg chg="del">
        <pc:chgData name="Marianne Almbakk" userId="0d24840a-5b8a-4ce0-9992-b9cc1025747b" providerId="ADAL" clId="{3668F9FB-A5F2-4F4E-AC92-CA3ED40F2521}" dt="2023-12-13T09:42:11.014" v="2" actId="2696"/>
        <pc:sldMkLst>
          <pc:docMk/>
          <pc:sldMk cId="0" sldId="269"/>
        </pc:sldMkLst>
      </pc:sldChg>
      <pc:sldChg chg="del">
        <pc:chgData name="Marianne Almbakk" userId="0d24840a-5b8a-4ce0-9992-b9cc1025747b" providerId="ADAL" clId="{3668F9FB-A5F2-4F4E-AC92-CA3ED40F2521}" dt="2023-12-13T09:42:11.014" v="2" actId="2696"/>
        <pc:sldMkLst>
          <pc:docMk/>
          <pc:sldMk cId="0" sldId="270"/>
        </pc:sldMkLst>
      </pc:sldChg>
      <pc:sldChg chg="del">
        <pc:chgData name="Marianne Almbakk" userId="0d24840a-5b8a-4ce0-9992-b9cc1025747b" providerId="ADAL" clId="{3668F9FB-A5F2-4F4E-AC92-CA3ED40F2521}" dt="2023-12-13T09:42:11.014" v="2" actId="2696"/>
        <pc:sldMkLst>
          <pc:docMk/>
          <pc:sldMk cId="0" sldId="271"/>
        </pc:sldMkLst>
      </pc:sldChg>
      <pc:sldChg chg="del">
        <pc:chgData name="Marianne Almbakk" userId="0d24840a-5b8a-4ce0-9992-b9cc1025747b" providerId="ADAL" clId="{3668F9FB-A5F2-4F4E-AC92-CA3ED40F2521}" dt="2023-12-13T09:42:11.014" v="2" actId="2696"/>
        <pc:sldMkLst>
          <pc:docMk/>
          <pc:sldMk cId="0" sldId="278"/>
        </pc:sldMkLst>
      </pc:sldChg>
      <pc:sldChg chg="del">
        <pc:chgData name="Marianne Almbakk" userId="0d24840a-5b8a-4ce0-9992-b9cc1025747b" providerId="ADAL" clId="{3668F9FB-A5F2-4F4E-AC92-CA3ED40F2521}" dt="2023-12-13T09:42:11.014" v="2" actId="2696"/>
        <pc:sldMkLst>
          <pc:docMk/>
          <pc:sldMk cId="1943057340" sldId="303"/>
        </pc:sldMkLst>
      </pc:sldChg>
      <pc:sldChg chg="del">
        <pc:chgData name="Marianne Almbakk" userId="0d24840a-5b8a-4ce0-9992-b9cc1025747b" providerId="ADAL" clId="{3668F9FB-A5F2-4F4E-AC92-CA3ED40F2521}" dt="2023-12-13T09:42:11.014" v="2" actId="2696"/>
        <pc:sldMkLst>
          <pc:docMk/>
          <pc:sldMk cId="2217625513" sldId="309"/>
        </pc:sldMkLst>
      </pc:sldChg>
      <pc:sldChg chg="del">
        <pc:chgData name="Marianne Almbakk" userId="0d24840a-5b8a-4ce0-9992-b9cc1025747b" providerId="ADAL" clId="{3668F9FB-A5F2-4F4E-AC92-CA3ED40F2521}" dt="2023-12-13T09:42:11.014" v="2" actId="2696"/>
        <pc:sldMkLst>
          <pc:docMk/>
          <pc:sldMk cId="1543404050" sldId="416"/>
        </pc:sldMkLst>
      </pc:sldChg>
      <pc:sldChg chg="del">
        <pc:chgData name="Marianne Almbakk" userId="0d24840a-5b8a-4ce0-9992-b9cc1025747b" providerId="ADAL" clId="{3668F9FB-A5F2-4F4E-AC92-CA3ED40F2521}" dt="2023-12-13T09:42:11.014" v="2" actId="2696"/>
        <pc:sldMkLst>
          <pc:docMk/>
          <pc:sldMk cId="3342896973" sldId="418"/>
        </pc:sldMkLst>
      </pc:sldChg>
      <pc:sldChg chg="del">
        <pc:chgData name="Marianne Almbakk" userId="0d24840a-5b8a-4ce0-9992-b9cc1025747b" providerId="ADAL" clId="{3668F9FB-A5F2-4F4E-AC92-CA3ED40F2521}" dt="2023-12-13T09:42:11.014" v="2" actId="2696"/>
        <pc:sldMkLst>
          <pc:docMk/>
          <pc:sldMk cId="488007643" sldId="419"/>
        </pc:sldMkLst>
      </pc:sldChg>
      <pc:sldChg chg="del">
        <pc:chgData name="Marianne Almbakk" userId="0d24840a-5b8a-4ce0-9992-b9cc1025747b" providerId="ADAL" clId="{3668F9FB-A5F2-4F4E-AC92-CA3ED40F2521}" dt="2023-12-13T09:42:11.014" v="2" actId="2696"/>
        <pc:sldMkLst>
          <pc:docMk/>
          <pc:sldMk cId="427165919" sldId="420"/>
        </pc:sldMkLst>
      </pc:sldChg>
      <pc:sldChg chg="del">
        <pc:chgData name="Marianne Almbakk" userId="0d24840a-5b8a-4ce0-9992-b9cc1025747b" providerId="ADAL" clId="{3668F9FB-A5F2-4F4E-AC92-CA3ED40F2521}" dt="2023-12-13T09:42:11.014" v="2" actId="2696"/>
        <pc:sldMkLst>
          <pc:docMk/>
          <pc:sldMk cId="904130634" sldId="421"/>
        </pc:sldMkLst>
      </pc:sldChg>
      <pc:sldChg chg="del">
        <pc:chgData name="Marianne Almbakk" userId="0d24840a-5b8a-4ce0-9992-b9cc1025747b" providerId="ADAL" clId="{3668F9FB-A5F2-4F4E-AC92-CA3ED40F2521}" dt="2023-12-13T09:42:11.014" v="2" actId="2696"/>
        <pc:sldMkLst>
          <pc:docMk/>
          <pc:sldMk cId="122528911" sldId="422"/>
        </pc:sldMkLst>
      </pc:sldChg>
      <pc:sldChg chg="del">
        <pc:chgData name="Marianne Almbakk" userId="0d24840a-5b8a-4ce0-9992-b9cc1025747b" providerId="ADAL" clId="{3668F9FB-A5F2-4F4E-AC92-CA3ED40F2521}" dt="2023-12-13T09:42:11.014" v="2" actId="2696"/>
        <pc:sldMkLst>
          <pc:docMk/>
          <pc:sldMk cId="249455093" sldId="423"/>
        </pc:sldMkLst>
      </pc:sldChg>
      <pc:sldChg chg="del">
        <pc:chgData name="Marianne Almbakk" userId="0d24840a-5b8a-4ce0-9992-b9cc1025747b" providerId="ADAL" clId="{3668F9FB-A5F2-4F4E-AC92-CA3ED40F2521}" dt="2023-12-13T09:42:11.014" v="2" actId="2696"/>
        <pc:sldMkLst>
          <pc:docMk/>
          <pc:sldMk cId="3642890675" sldId="424"/>
        </pc:sldMkLst>
      </pc:sldChg>
      <pc:sldChg chg="del">
        <pc:chgData name="Marianne Almbakk" userId="0d24840a-5b8a-4ce0-9992-b9cc1025747b" providerId="ADAL" clId="{3668F9FB-A5F2-4F4E-AC92-CA3ED40F2521}" dt="2023-12-13T09:42:11.014" v="2" actId="2696"/>
        <pc:sldMkLst>
          <pc:docMk/>
          <pc:sldMk cId="743382338" sldId="425"/>
        </pc:sldMkLst>
      </pc:sldChg>
      <pc:sldChg chg="del">
        <pc:chgData name="Marianne Almbakk" userId="0d24840a-5b8a-4ce0-9992-b9cc1025747b" providerId="ADAL" clId="{3668F9FB-A5F2-4F4E-AC92-CA3ED40F2521}" dt="2023-12-13T09:42:11.014" v="2" actId="2696"/>
        <pc:sldMkLst>
          <pc:docMk/>
          <pc:sldMk cId="2976495073" sldId="426"/>
        </pc:sldMkLst>
      </pc:sldChg>
      <pc:sldChg chg="del">
        <pc:chgData name="Marianne Almbakk" userId="0d24840a-5b8a-4ce0-9992-b9cc1025747b" providerId="ADAL" clId="{3668F9FB-A5F2-4F4E-AC92-CA3ED40F2521}" dt="2023-12-13T09:42:11.014" v="2" actId="2696"/>
        <pc:sldMkLst>
          <pc:docMk/>
          <pc:sldMk cId="3330792001" sldId="427"/>
        </pc:sldMkLst>
      </pc:sldChg>
      <pc:sldChg chg="del">
        <pc:chgData name="Marianne Almbakk" userId="0d24840a-5b8a-4ce0-9992-b9cc1025747b" providerId="ADAL" clId="{3668F9FB-A5F2-4F4E-AC92-CA3ED40F2521}" dt="2023-12-13T09:42:11.014" v="2" actId="2696"/>
        <pc:sldMkLst>
          <pc:docMk/>
          <pc:sldMk cId="2869937930" sldId="428"/>
        </pc:sldMkLst>
      </pc:sldChg>
      <pc:sldChg chg="del">
        <pc:chgData name="Marianne Almbakk" userId="0d24840a-5b8a-4ce0-9992-b9cc1025747b" providerId="ADAL" clId="{3668F9FB-A5F2-4F4E-AC92-CA3ED40F2521}" dt="2023-12-13T09:42:11.014" v="2" actId="2696"/>
        <pc:sldMkLst>
          <pc:docMk/>
          <pc:sldMk cId="203064508" sldId="429"/>
        </pc:sldMkLst>
      </pc:sldChg>
      <pc:sldChg chg="del">
        <pc:chgData name="Marianne Almbakk" userId="0d24840a-5b8a-4ce0-9992-b9cc1025747b" providerId="ADAL" clId="{3668F9FB-A5F2-4F4E-AC92-CA3ED40F2521}" dt="2023-12-13T09:42:11.014" v="2" actId="2696"/>
        <pc:sldMkLst>
          <pc:docMk/>
          <pc:sldMk cId="3581647901" sldId="430"/>
        </pc:sldMkLst>
      </pc:sldChg>
      <pc:sldChg chg="del">
        <pc:chgData name="Marianne Almbakk" userId="0d24840a-5b8a-4ce0-9992-b9cc1025747b" providerId="ADAL" clId="{3668F9FB-A5F2-4F4E-AC92-CA3ED40F2521}" dt="2023-12-13T09:42:11.014" v="2" actId="2696"/>
        <pc:sldMkLst>
          <pc:docMk/>
          <pc:sldMk cId="1455209601" sldId="431"/>
        </pc:sldMkLst>
      </pc:sldChg>
      <pc:sldChg chg="del">
        <pc:chgData name="Marianne Almbakk" userId="0d24840a-5b8a-4ce0-9992-b9cc1025747b" providerId="ADAL" clId="{3668F9FB-A5F2-4F4E-AC92-CA3ED40F2521}" dt="2023-12-13T09:42:11.014" v="2" actId="2696"/>
        <pc:sldMkLst>
          <pc:docMk/>
          <pc:sldMk cId="3878873512" sldId="432"/>
        </pc:sldMkLst>
      </pc:sldChg>
      <pc:sldChg chg="del">
        <pc:chgData name="Marianne Almbakk" userId="0d24840a-5b8a-4ce0-9992-b9cc1025747b" providerId="ADAL" clId="{3668F9FB-A5F2-4F4E-AC92-CA3ED40F2521}" dt="2023-12-13T09:42:11.014" v="2" actId="2696"/>
        <pc:sldMkLst>
          <pc:docMk/>
          <pc:sldMk cId="2385323549" sldId="433"/>
        </pc:sldMkLst>
      </pc:sldChg>
      <pc:sldChg chg="del">
        <pc:chgData name="Marianne Almbakk" userId="0d24840a-5b8a-4ce0-9992-b9cc1025747b" providerId="ADAL" clId="{3668F9FB-A5F2-4F4E-AC92-CA3ED40F2521}" dt="2023-12-13T09:42:11.014" v="2" actId="2696"/>
        <pc:sldMkLst>
          <pc:docMk/>
          <pc:sldMk cId="2900763097" sldId="434"/>
        </pc:sldMkLst>
      </pc:sldChg>
      <pc:sldChg chg="del">
        <pc:chgData name="Marianne Almbakk" userId="0d24840a-5b8a-4ce0-9992-b9cc1025747b" providerId="ADAL" clId="{3668F9FB-A5F2-4F4E-AC92-CA3ED40F2521}" dt="2023-12-13T09:42:11.014" v="2" actId="2696"/>
        <pc:sldMkLst>
          <pc:docMk/>
          <pc:sldMk cId="2308576727" sldId="435"/>
        </pc:sldMkLst>
      </pc:sldChg>
      <pc:sldChg chg="del">
        <pc:chgData name="Marianne Almbakk" userId="0d24840a-5b8a-4ce0-9992-b9cc1025747b" providerId="ADAL" clId="{3668F9FB-A5F2-4F4E-AC92-CA3ED40F2521}" dt="2023-12-13T09:42:11.014" v="2" actId="2696"/>
        <pc:sldMkLst>
          <pc:docMk/>
          <pc:sldMk cId="2401280071" sldId="436"/>
        </pc:sldMkLst>
      </pc:sldChg>
      <pc:sldChg chg="del">
        <pc:chgData name="Marianne Almbakk" userId="0d24840a-5b8a-4ce0-9992-b9cc1025747b" providerId="ADAL" clId="{3668F9FB-A5F2-4F4E-AC92-CA3ED40F2521}" dt="2023-12-13T09:42:11.014" v="2" actId="2696"/>
        <pc:sldMkLst>
          <pc:docMk/>
          <pc:sldMk cId="1722027130" sldId="443"/>
        </pc:sldMkLst>
      </pc:sldChg>
      <pc:sldChg chg="del">
        <pc:chgData name="Marianne Almbakk" userId="0d24840a-5b8a-4ce0-9992-b9cc1025747b" providerId="ADAL" clId="{3668F9FB-A5F2-4F4E-AC92-CA3ED40F2521}" dt="2023-12-13T09:42:11.014" v="2" actId="2696"/>
        <pc:sldMkLst>
          <pc:docMk/>
          <pc:sldMk cId="2204924578" sldId="1102"/>
        </pc:sldMkLst>
      </pc:sldChg>
      <pc:sldChg chg="del">
        <pc:chgData name="Marianne Almbakk" userId="0d24840a-5b8a-4ce0-9992-b9cc1025747b" providerId="ADAL" clId="{3668F9FB-A5F2-4F4E-AC92-CA3ED40F2521}" dt="2023-12-13T09:42:11.014" v="2" actId="2696"/>
        <pc:sldMkLst>
          <pc:docMk/>
          <pc:sldMk cId="2049022387" sldId="1103"/>
        </pc:sldMkLst>
      </pc:sldChg>
      <pc:sldChg chg="del">
        <pc:chgData name="Marianne Almbakk" userId="0d24840a-5b8a-4ce0-9992-b9cc1025747b" providerId="ADAL" clId="{3668F9FB-A5F2-4F4E-AC92-CA3ED40F2521}" dt="2023-12-13T09:42:11.014" v="2" actId="2696"/>
        <pc:sldMkLst>
          <pc:docMk/>
          <pc:sldMk cId="2024921394" sldId="1104"/>
        </pc:sldMkLst>
      </pc:sldChg>
      <pc:sldChg chg="del">
        <pc:chgData name="Marianne Almbakk" userId="0d24840a-5b8a-4ce0-9992-b9cc1025747b" providerId="ADAL" clId="{3668F9FB-A5F2-4F4E-AC92-CA3ED40F2521}" dt="2023-12-13T09:42:11.014" v="2" actId="2696"/>
        <pc:sldMkLst>
          <pc:docMk/>
          <pc:sldMk cId="1197344965" sldId="1105"/>
        </pc:sldMkLst>
      </pc:sldChg>
      <pc:sldChg chg="del">
        <pc:chgData name="Marianne Almbakk" userId="0d24840a-5b8a-4ce0-9992-b9cc1025747b" providerId="ADAL" clId="{3668F9FB-A5F2-4F4E-AC92-CA3ED40F2521}" dt="2023-12-13T09:42:11.014" v="2" actId="2696"/>
        <pc:sldMkLst>
          <pc:docMk/>
          <pc:sldMk cId="2305714909" sldId="1158"/>
        </pc:sldMkLst>
      </pc:sldChg>
      <pc:sldChg chg="del">
        <pc:chgData name="Marianne Almbakk" userId="0d24840a-5b8a-4ce0-9992-b9cc1025747b" providerId="ADAL" clId="{3668F9FB-A5F2-4F4E-AC92-CA3ED40F2521}" dt="2023-12-13T09:42:11.014" v="2" actId="2696"/>
        <pc:sldMkLst>
          <pc:docMk/>
          <pc:sldMk cId="2394430062" sldId="1160"/>
        </pc:sldMkLst>
      </pc:sldChg>
      <pc:sldChg chg="del">
        <pc:chgData name="Marianne Almbakk" userId="0d24840a-5b8a-4ce0-9992-b9cc1025747b" providerId="ADAL" clId="{3668F9FB-A5F2-4F4E-AC92-CA3ED40F2521}" dt="2023-12-13T09:42:11.014" v="2" actId="2696"/>
        <pc:sldMkLst>
          <pc:docMk/>
          <pc:sldMk cId="3619413612" sldId="1161"/>
        </pc:sldMkLst>
      </pc:sldChg>
      <pc:sldChg chg="del">
        <pc:chgData name="Marianne Almbakk" userId="0d24840a-5b8a-4ce0-9992-b9cc1025747b" providerId="ADAL" clId="{3668F9FB-A5F2-4F4E-AC92-CA3ED40F2521}" dt="2023-12-13T09:42:11.014" v="2" actId="2696"/>
        <pc:sldMkLst>
          <pc:docMk/>
          <pc:sldMk cId="882226937" sldId="1165"/>
        </pc:sldMkLst>
      </pc:sldChg>
      <pc:sldChg chg="del">
        <pc:chgData name="Marianne Almbakk" userId="0d24840a-5b8a-4ce0-9992-b9cc1025747b" providerId="ADAL" clId="{3668F9FB-A5F2-4F4E-AC92-CA3ED40F2521}" dt="2023-12-13T09:42:11.014" v="2" actId="2696"/>
        <pc:sldMkLst>
          <pc:docMk/>
          <pc:sldMk cId="2572407365" sldId="1166"/>
        </pc:sldMkLst>
      </pc:sldChg>
      <pc:sldChg chg="del">
        <pc:chgData name="Marianne Almbakk" userId="0d24840a-5b8a-4ce0-9992-b9cc1025747b" providerId="ADAL" clId="{3668F9FB-A5F2-4F4E-AC92-CA3ED40F2521}" dt="2023-12-13T09:42:11.014" v="2" actId="2696"/>
        <pc:sldMkLst>
          <pc:docMk/>
          <pc:sldMk cId="3711200981" sldId="1167"/>
        </pc:sldMkLst>
      </pc:sldChg>
      <pc:sldChg chg="del">
        <pc:chgData name="Marianne Almbakk" userId="0d24840a-5b8a-4ce0-9992-b9cc1025747b" providerId="ADAL" clId="{3668F9FB-A5F2-4F4E-AC92-CA3ED40F2521}" dt="2023-12-13T09:42:11.014" v="2" actId="2696"/>
        <pc:sldMkLst>
          <pc:docMk/>
          <pc:sldMk cId="2342850078" sldId="1168"/>
        </pc:sldMkLst>
      </pc:sldChg>
      <pc:sldChg chg="del">
        <pc:chgData name="Marianne Almbakk" userId="0d24840a-5b8a-4ce0-9992-b9cc1025747b" providerId="ADAL" clId="{3668F9FB-A5F2-4F4E-AC92-CA3ED40F2521}" dt="2023-12-13T09:42:11.014" v="2" actId="2696"/>
        <pc:sldMkLst>
          <pc:docMk/>
          <pc:sldMk cId="3853025178" sldId="1169"/>
        </pc:sldMkLst>
      </pc:sldChg>
      <pc:sldChg chg="del">
        <pc:chgData name="Marianne Almbakk" userId="0d24840a-5b8a-4ce0-9992-b9cc1025747b" providerId="ADAL" clId="{3668F9FB-A5F2-4F4E-AC92-CA3ED40F2521}" dt="2023-12-13T09:42:11.014" v="2" actId="2696"/>
        <pc:sldMkLst>
          <pc:docMk/>
          <pc:sldMk cId="1178707258" sldId="1170"/>
        </pc:sldMkLst>
      </pc:sldChg>
      <pc:sldChg chg="del">
        <pc:chgData name="Marianne Almbakk" userId="0d24840a-5b8a-4ce0-9992-b9cc1025747b" providerId="ADAL" clId="{3668F9FB-A5F2-4F4E-AC92-CA3ED40F2521}" dt="2023-12-13T09:41:52.032" v="0" actId="2696"/>
        <pc:sldMkLst>
          <pc:docMk/>
          <pc:sldMk cId="763798433" sldId="1171"/>
        </pc:sldMkLst>
      </pc:sldChg>
      <pc:sldChg chg="del">
        <pc:chgData name="Marianne Almbakk" userId="0d24840a-5b8a-4ce0-9992-b9cc1025747b" providerId="ADAL" clId="{3668F9FB-A5F2-4F4E-AC92-CA3ED40F2521}" dt="2023-12-13T09:42:11.014" v="2" actId="2696"/>
        <pc:sldMkLst>
          <pc:docMk/>
          <pc:sldMk cId="0" sldId="1172"/>
        </pc:sldMkLst>
      </pc:sldChg>
      <pc:sldChg chg="del">
        <pc:chgData name="Marianne Almbakk" userId="0d24840a-5b8a-4ce0-9992-b9cc1025747b" providerId="ADAL" clId="{3668F9FB-A5F2-4F4E-AC92-CA3ED40F2521}" dt="2023-12-13T09:42:11.014" v="2" actId="2696"/>
        <pc:sldMkLst>
          <pc:docMk/>
          <pc:sldMk cId="0" sldId="1173"/>
        </pc:sldMkLst>
      </pc:sldChg>
      <pc:sldChg chg="del">
        <pc:chgData name="Marianne Almbakk" userId="0d24840a-5b8a-4ce0-9992-b9cc1025747b" providerId="ADAL" clId="{3668F9FB-A5F2-4F4E-AC92-CA3ED40F2521}" dt="2023-12-13T09:42:11.014" v="2" actId="2696"/>
        <pc:sldMkLst>
          <pc:docMk/>
          <pc:sldMk cId="4286221099" sldId="1174"/>
        </pc:sldMkLst>
      </pc:sldChg>
      <pc:sldMasterChg chg="del delSldLayout">
        <pc:chgData name="Marianne Almbakk" userId="0d24840a-5b8a-4ce0-9992-b9cc1025747b" providerId="ADAL" clId="{3668F9FB-A5F2-4F4E-AC92-CA3ED40F2521}" dt="2023-12-13T09:42:11.014" v="2" actId="2696"/>
        <pc:sldMasterMkLst>
          <pc:docMk/>
          <pc:sldMasterMk cId="3288620640" sldId="2147483652"/>
        </pc:sldMasterMkLst>
        <pc:sldLayoutChg chg="del">
          <pc:chgData name="Marianne Almbakk" userId="0d24840a-5b8a-4ce0-9992-b9cc1025747b" providerId="ADAL" clId="{3668F9FB-A5F2-4F4E-AC92-CA3ED40F2521}" dt="2023-12-13T09:42:11.014" v="2" actId="2696"/>
          <pc:sldLayoutMkLst>
            <pc:docMk/>
            <pc:sldMasterMk cId="3288620640" sldId="2147483652"/>
            <pc:sldLayoutMk cId="2288015887" sldId="2147483653"/>
          </pc:sldLayoutMkLst>
        </pc:sldLayoutChg>
        <pc:sldLayoutChg chg="del">
          <pc:chgData name="Marianne Almbakk" userId="0d24840a-5b8a-4ce0-9992-b9cc1025747b" providerId="ADAL" clId="{3668F9FB-A5F2-4F4E-AC92-CA3ED40F2521}" dt="2023-12-13T09:42:11.014" v="2" actId="2696"/>
          <pc:sldLayoutMkLst>
            <pc:docMk/>
            <pc:sldMasterMk cId="3288620640" sldId="2147483652"/>
            <pc:sldLayoutMk cId="818484056" sldId="2147483654"/>
          </pc:sldLayoutMkLst>
        </pc:sldLayoutChg>
        <pc:sldLayoutChg chg="del">
          <pc:chgData name="Marianne Almbakk" userId="0d24840a-5b8a-4ce0-9992-b9cc1025747b" providerId="ADAL" clId="{3668F9FB-A5F2-4F4E-AC92-CA3ED40F2521}" dt="2023-12-13T09:42:11.014" v="2" actId="2696"/>
          <pc:sldLayoutMkLst>
            <pc:docMk/>
            <pc:sldMasterMk cId="3288620640" sldId="2147483652"/>
            <pc:sldLayoutMk cId="3345988755" sldId="2147483655"/>
          </pc:sldLayoutMkLst>
        </pc:sldLayoutChg>
        <pc:sldLayoutChg chg="del">
          <pc:chgData name="Marianne Almbakk" userId="0d24840a-5b8a-4ce0-9992-b9cc1025747b" providerId="ADAL" clId="{3668F9FB-A5F2-4F4E-AC92-CA3ED40F2521}" dt="2023-12-13T09:42:11.014" v="2" actId="2696"/>
          <pc:sldLayoutMkLst>
            <pc:docMk/>
            <pc:sldMasterMk cId="3288620640" sldId="2147483652"/>
            <pc:sldLayoutMk cId="3540997421" sldId="2147483656"/>
          </pc:sldLayoutMkLst>
        </pc:sldLayoutChg>
        <pc:sldLayoutChg chg="del">
          <pc:chgData name="Marianne Almbakk" userId="0d24840a-5b8a-4ce0-9992-b9cc1025747b" providerId="ADAL" clId="{3668F9FB-A5F2-4F4E-AC92-CA3ED40F2521}" dt="2023-12-13T09:42:11.014" v="2" actId="2696"/>
          <pc:sldLayoutMkLst>
            <pc:docMk/>
            <pc:sldMasterMk cId="3288620640" sldId="2147483652"/>
            <pc:sldLayoutMk cId="3575331618" sldId="2147483657"/>
          </pc:sldLayoutMkLst>
        </pc:sldLayoutChg>
        <pc:sldLayoutChg chg="del">
          <pc:chgData name="Marianne Almbakk" userId="0d24840a-5b8a-4ce0-9992-b9cc1025747b" providerId="ADAL" clId="{3668F9FB-A5F2-4F4E-AC92-CA3ED40F2521}" dt="2023-12-13T09:42:11.014" v="2" actId="2696"/>
          <pc:sldLayoutMkLst>
            <pc:docMk/>
            <pc:sldMasterMk cId="3288620640" sldId="2147483652"/>
            <pc:sldLayoutMk cId="1128900749" sldId="2147483658"/>
          </pc:sldLayoutMkLst>
        </pc:sldLayoutChg>
        <pc:sldLayoutChg chg="del">
          <pc:chgData name="Marianne Almbakk" userId="0d24840a-5b8a-4ce0-9992-b9cc1025747b" providerId="ADAL" clId="{3668F9FB-A5F2-4F4E-AC92-CA3ED40F2521}" dt="2023-12-13T09:42:11.014" v="2" actId="2696"/>
          <pc:sldLayoutMkLst>
            <pc:docMk/>
            <pc:sldMasterMk cId="3288620640" sldId="2147483652"/>
            <pc:sldLayoutMk cId="3646876847" sldId="2147483659"/>
          </pc:sldLayoutMkLst>
        </pc:sldLayoutChg>
        <pc:sldLayoutChg chg="del">
          <pc:chgData name="Marianne Almbakk" userId="0d24840a-5b8a-4ce0-9992-b9cc1025747b" providerId="ADAL" clId="{3668F9FB-A5F2-4F4E-AC92-CA3ED40F2521}" dt="2023-12-13T09:42:11.014" v="2" actId="2696"/>
          <pc:sldLayoutMkLst>
            <pc:docMk/>
            <pc:sldMasterMk cId="3288620640" sldId="2147483652"/>
            <pc:sldLayoutMk cId="775431758" sldId="2147483660"/>
          </pc:sldLayoutMkLst>
        </pc:sldLayoutChg>
        <pc:sldLayoutChg chg="del">
          <pc:chgData name="Marianne Almbakk" userId="0d24840a-5b8a-4ce0-9992-b9cc1025747b" providerId="ADAL" clId="{3668F9FB-A5F2-4F4E-AC92-CA3ED40F2521}" dt="2023-12-13T09:42:11.014" v="2" actId="2696"/>
          <pc:sldLayoutMkLst>
            <pc:docMk/>
            <pc:sldMasterMk cId="3288620640" sldId="2147483652"/>
            <pc:sldLayoutMk cId="2580710232" sldId="2147483661"/>
          </pc:sldLayoutMkLst>
        </pc:sldLayoutChg>
        <pc:sldLayoutChg chg="del">
          <pc:chgData name="Marianne Almbakk" userId="0d24840a-5b8a-4ce0-9992-b9cc1025747b" providerId="ADAL" clId="{3668F9FB-A5F2-4F4E-AC92-CA3ED40F2521}" dt="2023-12-13T09:42:11.014" v="2" actId="2696"/>
          <pc:sldLayoutMkLst>
            <pc:docMk/>
            <pc:sldMasterMk cId="3288620640" sldId="2147483652"/>
            <pc:sldLayoutMk cId="2169513354" sldId="2147483662"/>
          </pc:sldLayoutMkLst>
        </pc:sldLayoutChg>
        <pc:sldLayoutChg chg="del">
          <pc:chgData name="Marianne Almbakk" userId="0d24840a-5b8a-4ce0-9992-b9cc1025747b" providerId="ADAL" clId="{3668F9FB-A5F2-4F4E-AC92-CA3ED40F2521}" dt="2023-12-13T09:42:11.014" v="2" actId="2696"/>
          <pc:sldLayoutMkLst>
            <pc:docMk/>
            <pc:sldMasterMk cId="3288620640" sldId="2147483652"/>
            <pc:sldLayoutMk cId="2624921905" sldId="2147483663"/>
          </pc:sldLayoutMkLst>
        </pc:sldLayoutChg>
      </pc:sldMasterChg>
      <pc:sldMasterChg chg="del delSldLayout">
        <pc:chgData name="Marianne Almbakk" userId="0d24840a-5b8a-4ce0-9992-b9cc1025747b" providerId="ADAL" clId="{3668F9FB-A5F2-4F4E-AC92-CA3ED40F2521}" dt="2023-12-13T09:42:11.014" v="2" actId="2696"/>
        <pc:sldMasterMkLst>
          <pc:docMk/>
          <pc:sldMasterMk cId="1534261617" sldId="2147483666"/>
        </pc:sldMasterMkLst>
        <pc:sldLayoutChg chg="del">
          <pc:chgData name="Marianne Almbakk" userId="0d24840a-5b8a-4ce0-9992-b9cc1025747b" providerId="ADAL" clId="{3668F9FB-A5F2-4F4E-AC92-CA3ED40F2521}" dt="2023-12-13T09:42:11.014" v="2" actId="2696"/>
          <pc:sldLayoutMkLst>
            <pc:docMk/>
            <pc:sldMasterMk cId="1534261617" sldId="2147483666"/>
            <pc:sldLayoutMk cId="100717776" sldId="2147483667"/>
          </pc:sldLayoutMkLst>
        </pc:sldLayoutChg>
        <pc:sldLayoutChg chg="del">
          <pc:chgData name="Marianne Almbakk" userId="0d24840a-5b8a-4ce0-9992-b9cc1025747b" providerId="ADAL" clId="{3668F9FB-A5F2-4F4E-AC92-CA3ED40F2521}" dt="2023-12-13T09:42:11.014" v="2" actId="2696"/>
          <pc:sldLayoutMkLst>
            <pc:docMk/>
            <pc:sldMasterMk cId="1534261617" sldId="2147483666"/>
            <pc:sldLayoutMk cId="177511688" sldId="2147483668"/>
          </pc:sldLayoutMkLst>
        </pc:sldLayoutChg>
        <pc:sldLayoutChg chg="del">
          <pc:chgData name="Marianne Almbakk" userId="0d24840a-5b8a-4ce0-9992-b9cc1025747b" providerId="ADAL" clId="{3668F9FB-A5F2-4F4E-AC92-CA3ED40F2521}" dt="2023-12-13T09:42:11.014" v="2" actId="2696"/>
          <pc:sldLayoutMkLst>
            <pc:docMk/>
            <pc:sldMasterMk cId="1534261617" sldId="2147483666"/>
            <pc:sldLayoutMk cId="760127478" sldId="2147483669"/>
          </pc:sldLayoutMkLst>
        </pc:sldLayoutChg>
        <pc:sldLayoutChg chg="del">
          <pc:chgData name="Marianne Almbakk" userId="0d24840a-5b8a-4ce0-9992-b9cc1025747b" providerId="ADAL" clId="{3668F9FB-A5F2-4F4E-AC92-CA3ED40F2521}" dt="2023-12-13T09:42:11.014" v="2" actId="2696"/>
          <pc:sldLayoutMkLst>
            <pc:docMk/>
            <pc:sldMasterMk cId="1534261617" sldId="2147483666"/>
            <pc:sldLayoutMk cId="3125057544" sldId="2147483670"/>
          </pc:sldLayoutMkLst>
        </pc:sldLayoutChg>
        <pc:sldLayoutChg chg="del">
          <pc:chgData name="Marianne Almbakk" userId="0d24840a-5b8a-4ce0-9992-b9cc1025747b" providerId="ADAL" clId="{3668F9FB-A5F2-4F4E-AC92-CA3ED40F2521}" dt="2023-12-13T09:42:11.014" v="2" actId="2696"/>
          <pc:sldLayoutMkLst>
            <pc:docMk/>
            <pc:sldMasterMk cId="1534261617" sldId="2147483666"/>
            <pc:sldLayoutMk cId="904628988" sldId="2147483671"/>
          </pc:sldLayoutMkLst>
        </pc:sldLayoutChg>
        <pc:sldLayoutChg chg="del">
          <pc:chgData name="Marianne Almbakk" userId="0d24840a-5b8a-4ce0-9992-b9cc1025747b" providerId="ADAL" clId="{3668F9FB-A5F2-4F4E-AC92-CA3ED40F2521}" dt="2023-12-13T09:42:11.014" v="2" actId="2696"/>
          <pc:sldLayoutMkLst>
            <pc:docMk/>
            <pc:sldMasterMk cId="1534261617" sldId="2147483666"/>
            <pc:sldLayoutMk cId="2911747766" sldId="2147483672"/>
          </pc:sldLayoutMkLst>
        </pc:sldLayoutChg>
        <pc:sldLayoutChg chg="del">
          <pc:chgData name="Marianne Almbakk" userId="0d24840a-5b8a-4ce0-9992-b9cc1025747b" providerId="ADAL" clId="{3668F9FB-A5F2-4F4E-AC92-CA3ED40F2521}" dt="2023-12-13T09:42:11.014" v="2" actId="2696"/>
          <pc:sldLayoutMkLst>
            <pc:docMk/>
            <pc:sldMasterMk cId="1534261617" sldId="2147483666"/>
            <pc:sldLayoutMk cId="684924166" sldId="2147483673"/>
          </pc:sldLayoutMkLst>
        </pc:sldLayoutChg>
        <pc:sldLayoutChg chg="del">
          <pc:chgData name="Marianne Almbakk" userId="0d24840a-5b8a-4ce0-9992-b9cc1025747b" providerId="ADAL" clId="{3668F9FB-A5F2-4F4E-AC92-CA3ED40F2521}" dt="2023-12-13T09:42:11.014" v="2" actId="2696"/>
          <pc:sldLayoutMkLst>
            <pc:docMk/>
            <pc:sldMasterMk cId="1534261617" sldId="2147483666"/>
            <pc:sldLayoutMk cId="1383047827" sldId="2147483674"/>
          </pc:sldLayoutMkLst>
        </pc:sldLayoutChg>
        <pc:sldLayoutChg chg="del">
          <pc:chgData name="Marianne Almbakk" userId="0d24840a-5b8a-4ce0-9992-b9cc1025747b" providerId="ADAL" clId="{3668F9FB-A5F2-4F4E-AC92-CA3ED40F2521}" dt="2023-12-13T09:42:11.014" v="2" actId="2696"/>
          <pc:sldLayoutMkLst>
            <pc:docMk/>
            <pc:sldMasterMk cId="1534261617" sldId="2147483666"/>
            <pc:sldLayoutMk cId="3216252576" sldId="2147483675"/>
          </pc:sldLayoutMkLst>
        </pc:sldLayoutChg>
        <pc:sldLayoutChg chg="del">
          <pc:chgData name="Marianne Almbakk" userId="0d24840a-5b8a-4ce0-9992-b9cc1025747b" providerId="ADAL" clId="{3668F9FB-A5F2-4F4E-AC92-CA3ED40F2521}" dt="2023-12-13T09:42:11.014" v="2" actId="2696"/>
          <pc:sldLayoutMkLst>
            <pc:docMk/>
            <pc:sldMasterMk cId="1534261617" sldId="2147483666"/>
            <pc:sldLayoutMk cId="3839258874" sldId="2147483676"/>
          </pc:sldLayoutMkLst>
        </pc:sldLayoutChg>
        <pc:sldLayoutChg chg="del">
          <pc:chgData name="Marianne Almbakk" userId="0d24840a-5b8a-4ce0-9992-b9cc1025747b" providerId="ADAL" clId="{3668F9FB-A5F2-4F4E-AC92-CA3ED40F2521}" dt="2023-12-13T09:42:11.014" v="2" actId="2696"/>
          <pc:sldLayoutMkLst>
            <pc:docMk/>
            <pc:sldMasterMk cId="1534261617" sldId="2147483666"/>
            <pc:sldLayoutMk cId="3079243550" sldId="2147483677"/>
          </pc:sldLayoutMkLst>
        </pc:sldLayoutChg>
        <pc:sldLayoutChg chg="del">
          <pc:chgData name="Marianne Almbakk" userId="0d24840a-5b8a-4ce0-9992-b9cc1025747b" providerId="ADAL" clId="{3668F9FB-A5F2-4F4E-AC92-CA3ED40F2521}" dt="2023-12-13T09:42:11.014" v="2" actId="2696"/>
          <pc:sldLayoutMkLst>
            <pc:docMk/>
            <pc:sldMasterMk cId="1534261617" sldId="2147483666"/>
            <pc:sldLayoutMk cId="1090039929" sldId="2147483678"/>
          </pc:sldLayoutMkLst>
        </pc:sldLayoutChg>
        <pc:sldLayoutChg chg="del">
          <pc:chgData name="Marianne Almbakk" userId="0d24840a-5b8a-4ce0-9992-b9cc1025747b" providerId="ADAL" clId="{3668F9FB-A5F2-4F4E-AC92-CA3ED40F2521}" dt="2023-12-13T09:42:11.014" v="2" actId="2696"/>
          <pc:sldLayoutMkLst>
            <pc:docMk/>
            <pc:sldMasterMk cId="1534261617" sldId="2147483666"/>
            <pc:sldLayoutMk cId="3660291365" sldId="2147483679"/>
          </pc:sldLayoutMkLst>
        </pc:sldLayoutChg>
        <pc:sldLayoutChg chg="del">
          <pc:chgData name="Marianne Almbakk" userId="0d24840a-5b8a-4ce0-9992-b9cc1025747b" providerId="ADAL" clId="{3668F9FB-A5F2-4F4E-AC92-CA3ED40F2521}" dt="2023-12-13T09:42:11.014" v="2" actId="2696"/>
          <pc:sldLayoutMkLst>
            <pc:docMk/>
            <pc:sldMasterMk cId="1534261617" sldId="2147483666"/>
            <pc:sldLayoutMk cId="1009950306"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3D14D-108D-DA49-ADF2-20FD4839C7E6}" type="datetimeFigureOut">
              <a:rPr lang="nb-NO" smtClean="0"/>
              <a:t>13.12.2023</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F1B15-0B0A-FB4E-95E9-0B5F10908BE3}" type="slidenum">
              <a:rPr lang="nb-NO" smtClean="0"/>
              <a:t>‹#›</a:t>
            </a:fld>
            <a:endParaRPr lang="nb-NO" dirty="0"/>
          </a:p>
        </p:txBody>
      </p:sp>
    </p:spTree>
    <p:extLst>
      <p:ext uri="{BB962C8B-B14F-4D97-AF65-F5344CB8AC3E}">
        <p14:creationId xmlns:p14="http://schemas.microsoft.com/office/powerpoint/2010/main" val="151802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ompetansenorge.no/kvalitet-i-karriere/kompetansestandarder/kompetanseomraden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egjeringen.no/contentassets/e579f913fa1d45c2bf2219afc726670b/nkr.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a:t>
            </a:fld>
            <a:endParaRPr lang="nb-NO" dirty="0"/>
          </a:p>
        </p:txBody>
      </p:sp>
    </p:spTree>
    <p:extLst>
      <p:ext uri="{BB962C8B-B14F-4D97-AF65-F5344CB8AC3E}">
        <p14:creationId xmlns:p14="http://schemas.microsoft.com/office/powerpoint/2010/main" val="418002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10</a:t>
            </a:fld>
            <a:endParaRPr lang="nb-NO" dirty="0"/>
          </a:p>
        </p:txBody>
      </p:sp>
    </p:spTree>
    <p:extLst>
      <p:ext uri="{BB962C8B-B14F-4D97-AF65-F5344CB8AC3E}">
        <p14:creationId xmlns:p14="http://schemas.microsoft.com/office/powerpoint/2010/main" val="2295010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11</a:t>
            </a:fld>
            <a:endParaRPr lang="nb-NO" dirty="0"/>
          </a:p>
        </p:txBody>
      </p:sp>
    </p:spTree>
    <p:extLst>
      <p:ext uri="{BB962C8B-B14F-4D97-AF65-F5344CB8AC3E}">
        <p14:creationId xmlns:p14="http://schemas.microsoft.com/office/powerpoint/2010/main" val="2215995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12</a:t>
            </a:fld>
            <a:endParaRPr lang="nb-NO" dirty="0"/>
          </a:p>
        </p:txBody>
      </p:sp>
    </p:spTree>
    <p:extLst>
      <p:ext uri="{BB962C8B-B14F-4D97-AF65-F5344CB8AC3E}">
        <p14:creationId xmlns:p14="http://schemas.microsoft.com/office/powerpoint/2010/main" val="2775626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13</a:t>
            </a:fld>
            <a:endParaRPr lang="nb-NO" dirty="0"/>
          </a:p>
        </p:txBody>
      </p:sp>
    </p:spTree>
    <p:extLst>
      <p:ext uri="{BB962C8B-B14F-4D97-AF65-F5344CB8AC3E}">
        <p14:creationId xmlns:p14="http://schemas.microsoft.com/office/powerpoint/2010/main" val="1625834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14</a:t>
            </a:fld>
            <a:endParaRPr lang="nb-NO" dirty="0"/>
          </a:p>
        </p:txBody>
      </p:sp>
    </p:spTree>
    <p:extLst>
      <p:ext uri="{BB962C8B-B14F-4D97-AF65-F5344CB8AC3E}">
        <p14:creationId xmlns:p14="http://schemas.microsoft.com/office/powerpoint/2010/main" val="4115795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15</a:t>
            </a:fld>
            <a:endParaRPr lang="nb-NO" dirty="0"/>
          </a:p>
        </p:txBody>
      </p:sp>
    </p:spTree>
    <p:extLst>
      <p:ext uri="{BB962C8B-B14F-4D97-AF65-F5344CB8AC3E}">
        <p14:creationId xmlns:p14="http://schemas.microsoft.com/office/powerpoint/2010/main" val="1077343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En viktig hensikt med kompetansestandardene er å inspirere til en kontinuerlig kompetanseutvikling. Ved å innføre de to nivåene kompetent og spesialisert, blir et utviklingspotensial synliggjort. Kompetansestandardene kan for eksempel brukes for å kartlegge hvilke kunnskaper og ferdigheter man har som karriereveileder. Ved hjelp av nivåbeskrivelsene kan man vurdere hvor man er i sin kompetanseutvikling.</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16</a:t>
            </a:fld>
            <a:endParaRPr lang="nb-NO" dirty="0"/>
          </a:p>
        </p:txBody>
      </p:sp>
    </p:spTree>
    <p:extLst>
      <p:ext uri="{BB962C8B-B14F-4D97-AF65-F5344CB8AC3E}">
        <p14:creationId xmlns:p14="http://schemas.microsoft.com/office/powerpoint/2010/main" val="2817997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17</a:t>
            </a:fld>
            <a:endParaRPr lang="nb-NO" dirty="0"/>
          </a:p>
        </p:txBody>
      </p:sp>
    </p:spTree>
    <p:extLst>
      <p:ext uri="{BB962C8B-B14F-4D97-AF65-F5344CB8AC3E}">
        <p14:creationId xmlns:p14="http://schemas.microsoft.com/office/powerpoint/2010/main" val="400958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18</a:t>
            </a:fld>
            <a:endParaRPr lang="nb-NO" dirty="0"/>
          </a:p>
        </p:txBody>
      </p:sp>
    </p:spTree>
    <p:extLst>
      <p:ext uri="{BB962C8B-B14F-4D97-AF65-F5344CB8AC3E}">
        <p14:creationId xmlns:p14="http://schemas.microsoft.com/office/powerpoint/2010/main" val="475473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algn="l"/>
            <a:r>
              <a:rPr lang="nb-NO" b="0" i="0" dirty="0">
                <a:solidFill>
                  <a:srgbClr val="000000"/>
                </a:solidFill>
                <a:effectLst/>
                <a:latin typeface="Source Sans Pro" panose="020B0503030403020204" pitchFamily="34" charset="0"/>
              </a:rPr>
              <a:t>Ønsker du å evaluere din egen kompetanse og lære mer om hvordan du kan utvikle deg som fagperson?</a:t>
            </a:r>
          </a:p>
          <a:p>
            <a:pPr algn="l"/>
            <a:r>
              <a:rPr lang="nb-NO" b="0" i="0" dirty="0">
                <a:solidFill>
                  <a:srgbClr val="000000"/>
                </a:solidFill>
                <a:effectLst/>
                <a:latin typeface="Source Sans Pro" panose="020B0503030403020204" pitchFamily="34" charset="0"/>
              </a:rPr>
              <a:t>Det kan du gjøre ved hjelp av selvevalueringsverktøyet Min kompetanse.</a:t>
            </a:r>
          </a:p>
          <a:p>
            <a:endParaRPr lang="nb-NO" b="0" i="0" dirty="0">
              <a:solidFill>
                <a:srgbClr val="000000"/>
              </a:solidFill>
              <a:effectLst/>
              <a:latin typeface="Source Sans Pro" panose="020B0503030403020204" pitchFamily="34" charset="0"/>
            </a:endParaRPr>
          </a:p>
          <a:p>
            <a:r>
              <a:rPr lang="nb-NO" b="0" i="0" dirty="0">
                <a:solidFill>
                  <a:srgbClr val="000000"/>
                </a:solidFill>
                <a:effectLst/>
                <a:latin typeface="Source Sans Pro" panose="020B0503030403020204" pitchFamily="34" charset="0"/>
              </a:rPr>
              <a:t>Lenke til verktøyet: https://kik.kompetansenorge.no/min-kompetanse#/</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19</a:t>
            </a:fld>
            <a:endParaRPr lang="nb-NO" dirty="0"/>
          </a:p>
        </p:txBody>
      </p:sp>
    </p:spTree>
    <p:extLst>
      <p:ext uri="{BB962C8B-B14F-4D97-AF65-F5344CB8AC3E}">
        <p14:creationId xmlns:p14="http://schemas.microsoft.com/office/powerpoint/2010/main" val="337321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en standardpresentasjon om Nasjonalt kvalitetsrammeverk for karriereveiledning, laget av Kompetanse Norge.</a:t>
            </a:r>
          </a:p>
          <a:p>
            <a:endParaRPr lang="nb-NO" dirty="0"/>
          </a:p>
          <a:p>
            <a:r>
              <a:rPr lang="nb-NO" dirty="0"/>
              <a:t>Vi anbefaler at du setter deg godt inn i innholdet i rammeverket før du skal presentere det. Det kan du gjøre enten ved å lese fagrapporten eller bruke nettstedet Kvalitet i karriereveiledning: </a:t>
            </a:r>
          </a:p>
          <a:p>
            <a:r>
              <a:rPr lang="nb-NO" dirty="0"/>
              <a:t>https://www.kompetansenorge.no/kvalitet-i-karriere/</a:t>
            </a:r>
          </a:p>
          <a:p>
            <a:endParaRPr lang="nb-NO" dirty="0"/>
          </a:p>
          <a:p>
            <a:r>
              <a:rPr lang="nb-NO" dirty="0"/>
              <a:t>Du som skal holde en presentasjon står fritt til å bruke de arkene du ønsker presentasjonen, men arkene skal ikke redigeres. </a:t>
            </a:r>
          </a:p>
          <a:p>
            <a:r>
              <a:rPr lang="nb-NO" dirty="0"/>
              <a:t>Det er ikke anledning til å bruke illustrasjonene som ligger i denne presentasjonen i andre sammenhenger enn i forbindelse med presentasjon av rammeverket. </a:t>
            </a:r>
          </a:p>
          <a:p>
            <a:endParaRPr lang="nb-NO" dirty="0"/>
          </a:p>
          <a:p>
            <a:r>
              <a:rPr lang="nb-NO" dirty="0"/>
              <a:t>Lykke til med din presentasjon! </a:t>
            </a:r>
          </a:p>
          <a:p>
            <a:r>
              <a:rPr lang="nb-NO" dirty="0"/>
              <a:t>Ta kontakt med oss på redaktor.kik@kompetansenorge.no ved spørsmål.</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2</a:t>
            </a:fld>
            <a:endParaRPr lang="nb-NO" dirty="0"/>
          </a:p>
        </p:txBody>
      </p:sp>
    </p:spTree>
    <p:extLst>
      <p:ext uri="{BB962C8B-B14F-4D97-AF65-F5344CB8AC3E}">
        <p14:creationId xmlns:p14="http://schemas.microsoft.com/office/powerpoint/2010/main" val="165316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20</a:t>
            </a:fld>
            <a:endParaRPr lang="nb-NO" dirty="0"/>
          </a:p>
        </p:txBody>
      </p:sp>
    </p:spTree>
    <p:extLst>
      <p:ext uri="{BB962C8B-B14F-4D97-AF65-F5344CB8AC3E}">
        <p14:creationId xmlns:p14="http://schemas.microsoft.com/office/powerpoint/2010/main" val="70623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000000"/>
                </a:solidFill>
                <a:effectLst/>
                <a:latin typeface="Source Sans Pro" panose="020B0503030403020204" pitchFamily="34" charset="0"/>
              </a:rPr>
              <a:t>Oppdraget fra Kunnskapsdepartementet innebærer fire definerte leveranser:</a:t>
            </a:r>
          </a:p>
          <a:p>
            <a:pPr algn="l"/>
            <a:endParaRPr lang="nb-NO" b="0" i="0" dirty="0">
              <a:solidFill>
                <a:srgbClr val="000000"/>
              </a:solidFill>
              <a:effectLst/>
              <a:latin typeface="Source Sans Pro" panose="020B0503030403020204" pitchFamily="34" charset="0"/>
            </a:endParaRPr>
          </a:p>
          <a:p>
            <a:pPr algn="l">
              <a:buFont typeface="+mj-lt"/>
              <a:buAutoNum type="arabicPeriod"/>
            </a:pPr>
            <a:r>
              <a:rPr lang="nb-NO" b="0" i="0" dirty="0">
                <a:solidFill>
                  <a:srgbClr val="000000"/>
                </a:solidFill>
                <a:effectLst/>
                <a:latin typeface="Source Sans Pro" panose="020B0503030403020204" pitchFamily="34" charset="0"/>
              </a:rPr>
              <a:t>Kompetansestandarder – profesjonell karriereveiledning</a:t>
            </a:r>
          </a:p>
          <a:p>
            <a:pPr algn="l">
              <a:buFont typeface="+mj-lt"/>
              <a:buAutoNum type="arabicPeriod"/>
            </a:pPr>
            <a:r>
              <a:rPr lang="nb-NO" b="0" i="0" dirty="0">
                <a:solidFill>
                  <a:srgbClr val="000000"/>
                </a:solidFill>
                <a:effectLst/>
                <a:latin typeface="Source Sans Pro" panose="020B0503030403020204" pitchFamily="34" charset="0"/>
              </a:rPr>
              <a:t>Karrierekompetanse – læringsutbytte av karriereveiledning</a:t>
            </a:r>
          </a:p>
          <a:p>
            <a:pPr algn="l">
              <a:buFont typeface="+mj-lt"/>
              <a:buAutoNum type="arabicPeriod"/>
            </a:pPr>
            <a:r>
              <a:rPr lang="nb-NO" b="0" i="0" dirty="0">
                <a:solidFill>
                  <a:srgbClr val="000000"/>
                </a:solidFill>
                <a:effectLst/>
                <a:latin typeface="Source Sans Pro" panose="020B0503030403020204" pitchFamily="34" charset="0"/>
              </a:rPr>
              <a:t>Etikk – prinsipper og retningslinjer for god praksis</a:t>
            </a:r>
          </a:p>
          <a:p>
            <a:pPr algn="l">
              <a:buFont typeface="+mj-lt"/>
              <a:buAutoNum type="arabicPeriod"/>
            </a:pPr>
            <a:r>
              <a:rPr lang="nb-NO" b="0" i="0" dirty="0">
                <a:solidFill>
                  <a:srgbClr val="000000"/>
                </a:solidFill>
                <a:effectLst/>
                <a:latin typeface="Source Sans Pro" panose="020B0503030403020204" pitchFamily="34" charset="0"/>
              </a:rPr>
              <a:t>Kvalitetssikring – kvalitetskriterier, indikatorer, evaluering, statistikk og forskning</a:t>
            </a:r>
          </a:p>
          <a:p>
            <a:pPr algn="l"/>
            <a:endParaRPr lang="nb-NO" b="0" i="0" dirty="0">
              <a:solidFill>
                <a:srgbClr val="000000"/>
              </a:solidFill>
              <a:effectLst/>
              <a:latin typeface="Source Sans Pro" panose="020B0503030403020204" pitchFamily="34" charset="0"/>
            </a:endParaRPr>
          </a:p>
          <a:p>
            <a:pPr algn="l"/>
            <a:r>
              <a:rPr lang="nb-NO" b="0" i="0" dirty="0">
                <a:solidFill>
                  <a:srgbClr val="000000"/>
                </a:solidFill>
                <a:effectLst/>
                <a:latin typeface="Source Sans Pro" panose="020B0503030403020204" pitchFamily="34" charset="0"/>
              </a:rPr>
              <a:t>Oppdraget har som mål å utvikle et nasjonalt kvalitetsrammeverk som kan være til nytte og er relevant for kvalitetsutvikling av karriereveiledning i alle sektorer. Oppdraget innebærer et stort utviklingsarbeid, der prosessen i seg selv er viktig for å sikre involvering og forankring for implementeringsfasen.</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3</a:t>
            </a:fld>
            <a:endParaRPr lang="nb-NO" dirty="0"/>
          </a:p>
        </p:txBody>
      </p:sp>
    </p:spTree>
    <p:extLst>
      <p:ext uri="{BB962C8B-B14F-4D97-AF65-F5344CB8AC3E}">
        <p14:creationId xmlns:p14="http://schemas.microsoft.com/office/powerpoint/2010/main" val="74643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00000"/>
                </a:solidFill>
                <a:effectLst/>
                <a:latin typeface="Source Sans Pro" panose="020B0503030403020204" pitchFamily="34" charset="0"/>
              </a:rPr>
              <a:t>Hensikten med nasjonale, tverrsektorielle kompetansestandarder er å gi en oversikt over hvilken kompetanse de som jobber med karriereveiledning bør ha for å ivareta sine roller på en måte som fremmer kvalitet i tjenesten. Kompetansestandardene består av sju kompetanseområder, i tillegg til å beskrive arbeidsområder på karrierveiledningsfeltet og nivå av kompetanse.</a:t>
            </a:r>
            <a:endParaRPr lang="nb-NO" dirty="0"/>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4</a:t>
            </a:fld>
            <a:endParaRPr lang="nb-NO" dirty="0"/>
          </a:p>
        </p:txBody>
      </p:sp>
    </p:spTree>
    <p:extLst>
      <p:ext uri="{BB962C8B-B14F-4D97-AF65-F5344CB8AC3E}">
        <p14:creationId xmlns:p14="http://schemas.microsoft.com/office/powerpoint/2010/main" val="411940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FFFFFF"/>
                </a:solidFill>
                <a:effectLst/>
                <a:latin typeface="Source Sans Pro" panose="020B0503030403020204" pitchFamily="34" charset="0"/>
              </a:rPr>
              <a:t>Per i dag er kompetansestandardene en </a:t>
            </a:r>
            <a:r>
              <a:rPr lang="nb-NO" b="1" i="0" dirty="0">
                <a:solidFill>
                  <a:srgbClr val="FFFFFF"/>
                </a:solidFill>
                <a:effectLst/>
                <a:latin typeface="Source Sans Pro" panose="020B0503030403020204" pitchFamily="34" charset="0"/>
              </a:rPr>
              <a:t>faglig standard</a:t>
            </a:r>
            <a:r>
              <a:rPr lang="nb-NO" b="0" i="0" dirty="0">
                <a:solidFill>
                  <a:srgbClr val="FFFFFF"/>
                </a:solidFill>
                <a:effectLst/>
                <a:latin typeface="Source Sans Pro" panose="020B0503030403020204" pitchFamily="34" charset="0"/>
              </a:rPr>
              <a:t>, ikke formelle krav, satt av myndighetene. Hva slags formell status kompetansestandardene eventuelt skal ha i framtiden, er ikke avklart.</a:t>
            </a:r>
          </a:p>
          <a:p>
            <a:pPr algn="l"/>
            <a:endParaRPr lang="nb-NO" b="0" i="0" dirty="0">
              <a:solidFill>
                <a:srgbClr val="FFFFFF"/>
              </a:solidFill>
              <a:effectLst/>
              <a:latin typeface="Source Sans Pro" panose="020B0503030403020204" pitchFamily="34" charset="0"/>
            </a:endParaRPr>
          </a:p>
          <a:p>
            <a:pPr algn="l"/>
            <a:r>
              <a:rPr lang="nb-NO" b="0" i="0" dirty="0">
                <a:solidFill>
                  <a:srgbClr val="FFFFFF"/>
                </a:solidFill>
                <a:effectLst/>
                <a:latin typeface="Source Sans Pro" panose="020B0503030403020204" pitchFamily="34" charset="0"/>
              </a:rPr>
              <a:t>Det er likevel av stor betydning for profesjonaliseringen av karriereveiledningsfeltet, at alle sektorer som har ansvar for karriereveiledningstjenester ser på muligheten for å stille tydeligere krav til hvilken kompetanse de som jobber med karriereveiledning skal ha. Dette må avgjøres av myndighetene i den enkelte sektor.</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5</a:t>
            </a:fld>
            <a:endParaRPr lang="nb-NO" dirty="0"/>
          </a:p>
        </p:txBody>
      </p:sp>
    </p:spTree>
    <p:extLst>
      <p:ext uri="{BB962C8B-B14F-4D97-AF65-F5344CB8AC3E}">
        <p14:creationId xmlns:p14="http://schemas.microsoft.com/office/powerpoint/2010/main" val="181842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Kompetansestandardene består altså av en oversikt eller en kartlegging over de som jobber utøvende med karriereveiledning i praksisfeltet og de som har ansvar for å utvikle og utforme for karriereveiledning, altså de på systemnivå. </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6</a:t>
            </a:fld>
            <a:endParaRPr lang="nb-NO" dirty="0"/>
          </a:p>
        </p:txBody>
      </p:sp>
    </p:spTree>
    <p:extLst>
      <p:ext uri="{BB962C8B-B14F-4D97-AF65-F5344CB8AC3E}">
        <p14:creationId xmlns:p14="http://schemas.microsoft.com/office/powerpoint/2010/main" val="167736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000000"/>
                </a:solidFill>
                <a:effectLst/>
                <a:latin typeface="Source Sans Pro" panose="020B0503030403020204" pitchFamily="34" charset="0"/>
              </a:rPr>
              <a:t>Karriereveiledningskompetanse er mangesidig og sammensatt, og det er mange områder en karriereveileder trenger kompetanse innenfor. Kompetansestandardene består av sju kompetanseområder, og gir en oversikt over hva karriereveiledning innebærer og hvilken kompetanse en profesjonell karriereveileder bør ha. </a:t>
            </a:r>
            <a:r>
              <a:rPr lang="nb-NO" sz="1200" b="0" i="0" u="none" strike="noStrike" baseline="0" dirty="0">
                <a:latin typeface="SourceSansPro-Regular"/>
              </a:rPr>
              <a:t>Kompetanseområdene</a:t>
            </a:r>
            <a:r>
              <a:rPr lang="nb-NO" sz="1200" dirty="0">
                <a:latin typeface="SourceSansPro-Regular"/>
              </a:rPr>
              <a:t> </a:t>
            </a:r>
            <a:r>
              <a:rPr lang="nb-NO" sz="1200" b="0" i="0" u="none" strike="noStrike" baseline="0" dirty="0">
                <a:latin typeface="SourceSansPro-Regular"/>
              </a:rPr>
              <a:t>er også relevante for andre som jobber med eller har ansvar for karriereveiledning.</a:t>
            </a:r>
            <a:endParaRPr lang="nb-NO" sz="1200" dirty="0"/>
          </a:p>
          <a:p>
            <a:pPr algn="l"/>
            <a:endParaRPr lang="nb-NO" b="0" i="0" dirty="0">
              <a:solidFill>
                <a:srgbClr val="000000"/>
              </a:solidFill>
              <a:effectLst/>
              <a:latin typeface="Source Sans Pro" panose="020B0503030403020204" pitchFamily="34" charset="0"/>
            </a:endParaRPr>
          </a:p>
          <a:p>
            <a:pPr algn="l"/>
            <a:r>
              <a:rPr lang="nb-NO" b="1" i="0" dirty="0">
                <a:solidFill>
                  <a:srgbClr val="000000"/>
                </a:solidFill>
                <a:effectLst/>
                <a:latin typeface="Ubuntu"/>
              </a:rPr>
              <a:t>Kompetansestandardene er utarbeidet for karriereveilederen                                   </a:t>
            </a:r>
          </a:p>
          <a:p>
            <a:pPr algn="l"/>
            <a:r>
              <a:rPr lang="nb-NO" b="0" i="0" dirty="0">
                <a:solidFill>
                  <a:srgbClr val="000000"/>
                </a:solidFill>
                <a:effectLst/>
                <a:latin typeface="Source Sans Pro" panose="020B0503030403020204" pitchFamily="34" charset="0"/>
              </a:rPr>
              <a:t>Det er ikke utarbeidet standarder for andre som jobber med karriereveiledning i praksisfeltet og på systemnivå, men standardene er relevante også for dem.</a:t>
            </a:r>
          </a:p>
          <a:p>
            <a:pPr algn="l"/>
            <a:endParaRPr lang="nb-NO" sz="1200" b="0" i="0" u="none" strike="noStrike" baseline="0" dirty="0">
              <a:latin typeface="SourceSansPro-Regular"/>
            </a:endParaRPr>
          </a:p>
          <a:p>
            <a:r>
              <a:rPr lang="nb-NO" b="0" i="0" dirty="0">
                <a:solidFill>
                  <a:srgbClr val="000000"/>
                </a:solidFill>
                <a:effectLst/>
                <a:latin typeface="Source Sans Pro" panose="020B0503030403020204" pitchFamily="34" charset="0"/>
              </a:rPr>
              <a:t>Kompetansestandardene bygger på det europeiske kompetanserammeverket NICE, men er bearbeidet og tilpasset norske forhold. I tillegg bygger standardene på diskusjoner og innspill fra feltet.</a:t>
            </a:r>
          </a:p>
          <a:p>
            <a:endParaRPr lang="nb-NO" b="0" i="0"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SourceSansPro-Regular"/>
              </a:rPr>
              <a:t>Kompetansestandardene angir hvilken kompetanse en profesjonell karriereveileder bør ha av:</a:t>
            </a:r>
          </a:p>
          <a:p>
            <a:endParaRPr lang="nb-NO" b="0" i="0" dirty="0">
              <a:solidFill>
                <a:srgbClr val="000000"/>
              </a:solidFill>
              <a:effectLst/>
              <a:latin typeface="Source Sans Pro" panose="020B0503030403020204" pitchFamily="34" charset="0"/>
            </a:endParaRPr>
          </a:p>
          <a:p>
            <a:pPr algn="l"/>
            <a:r>
              <a:rPr lang="nb-NO" b="0" i="0" u="none" strike="noStrike" dirty="0">
                <a:solidFill>
                  <a:schemeClr val="tx1"/>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Kunnskap</a:t>
            </a:r>
          </a:p>
          <a:p>
            <a:pPr algn="l"/>
            <a:r>
              <a:rPr lang="nb-NO" b="0" i="0" dirty="0">
                <a:solidFill>
                  <a:schemeClr val="tx1"/>
                </a:solidFill>
                <a:effectLst/>
                <a:latin typeface="Source Sans Pro" panose="020B0503030403020204" pitchFamily="34" charset="0"/>
              </a:rPr>
              <a:t>Forståelse av teorier, fakta, begreper, prinsipper og prosedyrer innenfor fag, fagområder og/eller yrker.</a:t>
            </a:r>
          </a:p>
          <a:p>
            <a:pPr algn="l"/>
            <a:endParaRPr lang="nb-NO" b="0" i="0" dirty="0">
              <a:solidFill>
                <a:schemeClr val="tx1"/>
              </a:solidFill>
              <a:effectLst/>
              <a:latin typeface="Source Sans Pro" panose="020B0503030403020204" pitchFamily="34" charset="0"/>
            </a:endParaRPr>
          </a:p>
          <a:p>
            <a:pPr algn="l"/>
            <a:r>
              <a:rPr lang="nb-NO" b="0" i="0" u="none" strike="noStrike" dirty="0">
                <a:solidFill>
                  <a:schemeClr val="tx1"/>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Ferdigheter</a:t>
            </a:r>
          </a:p>
          <a:p>
            <a:pPr algn="l"/>
            <a:r>
              <a:rPr lang="nb-NO" b="0" i="0" dirty="0">
                <a:solidFill>
                  <a:schemeClr val="tx1"/>
                </a:solidFill>
                <a:effectLst/>
                <a:latin typeface="Source Sans Pro" panose="020B0503030403020204" pitchFamily="34" charset="0"/>
              </a:rPr>
              <a:t>Evne til å anvende kunnskap for å løse problemer og oppgaver. Det er ulike typer ferdigheter: kognitive, praktiske, kreative og </a:t>
            </a:r>
            <a:r>
              <a:rPr lang="nb-NO" b="0" i="0" dirty="0" err="1">
                <a:solidFill>
                  <a:schemeClr val="tx1"/>
                </a:solidFill>
                <a:effectLst/>
                <a:latin typeface="Source Sans Pro" panose="020B0503030403020204" pitchFamily="34" charset="0"/>
              </a:rPr>
              <a:t>kommunikative</a:t>
            </a:r>
            <a:r>
              <a:rPr lang="nb-NO" b="0" i="0" dirty="0">
                <a:solidFill>
                  <a:schemeClr val="tx1"/>
                </a:solidFill>
                <a:effectLst/>
                <a:latin typeface="Source Sans Pro" panose="020B0503030403020204" pitchFamily="34" charset="0"/>
              </a:rPr>
              <a:t>.  </a:t>
            </a:r>
          </a:p>
          <a:p>
            <a:pPr algn="l"/>
            <a:endParaRPr lang="nb-NO" b="0" i="0" dirty="0">
              <a:solidFill>
                <a:schemeClr val="tx1"/>
              </a:solidFill>
              <a:effectLst/>
              <a:latin typeface="Source Sans Pro" panose="020B0503030403020204" pitchFamily="34" charset="0"/>
            </a:endParaRPr>
          </a:p>
          <a:p>
            <a:pPr algn="l"/>
            <a:r>
              <a:rPr lang="nb-NO" b="0" i="0" u="none" strike="noStrike" dirty="0">
                <a:solidFill>
                  <a:schemeClr val="tx1"/>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Generell kompetanse</a:t>
            </a:r>
          </a:p>
          <a:p>
            <a:pPr algn="l"/>
            <a:r>
              <a:rPr lang="nb-NO" b="0" i="0" dirty="0">
                <a:solidFill>
                  <a:schemeClr val="tx1"/>
                </a:solidFill>
                <a:effectLst/>
                <a:latin typeface="Source Sans Pro" panose="020B0503030403020204" pitchFamily="34" charset="0"/>
              </a:rPr>
              <a:t>Å kunne anvende kunnskap </a:t>
            </a:r>
            <a:r>
              <a:rPr lang="nb-NO" b="0" i="0" dirty="0">
                <a:solidFill>
                  <a:srgbClr val="000000"/>
                </a:solidFill>
                <a:effectLst/>
                <a:latin typeface="Source Sans Pro" panose="020B0503030403020204" pitchFamily="34" charset="0"/>
              </a:rPr>
              <a:t>og ferdigheter på selvstendig vis i ulike situasjoner i utdannings- og yrkessammenheng gjennom å vise samarbeidsevne, ansvarlighet, evne til refleksjon og kritisk tenkning</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7</a:t>
            </a:fld>
            <a:endParaRPr lang="nb-NO" dirty="0"/>
          </a:p>
        </p:txBody>
      </p:sp>
    </p:spTree>
    <p:extLst>
      <p:ext uri="{BB962C8B-B14F-4D97-AF65-F5344CB8AC3E}">
        <p14:creationId xmlns:p14="http://schemas.microsoft.com/office/powerpoint/2010/main" val="258951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laget egne plakater til hvert av de sju områdene: https://www.kompetansenorge.no/kvalitet-i-karriere/kompetansestandarder/kompetanseomradene/  </a:t>
            </a:r>
          </a:p>
          <a:p>
            <a:endParaRPr lang="nb-NO" b="0" i="0" dirty="0">
              <a:solidFill>
                <a:srgbClr val="000000"/>
              </a:solidFill>
              <a:effectLst/>
              <a:latin typeface="Source Sans Pro" panose="020B0503030403020204" pitchFamily="34" charset="0"/>
            </a:endParaRPr>
          </a:p>
          <a:p>
            <a:r>
              <a:rPr lang="nb-NO" b="0" i="0" dirty="0">
                <a:solidFill>
                  <a:srgbClr val="000000"/>
                </a:solidFill>
                <a:effectLst/>
                <a:latin typeface="Source Sans Pro" panose="020B0503030403020204" pitchFamily="34" charset="0"/>
              </a:rPr>
              <a:t>De sju kompetanseområdene har alle en felles oppbygning med en kort, overordnet beskrivelse av kompetanseområdet. Deretter følger detaljerte beskrivelser (delkompetanser), som er selve beskrivelsen av en karriereveileders kompetanse. Beskrivelsen av hvilken kompetanse en karriereveileder skal ha, er delt inn i kunnskap, ferdigheter og generell kompetanse, slik man gjør i </a:t>
            </a:r>
            <a:r>
              <a:rPr lang="nb-NO" b="0" i="0" dirty="0">
                <a:solidFill>
                  <a:srgbClr val="0F1F96"/>
                </a:solidFill>
                <a:effectLst/>
                <a:latin typeface="Source Sans Pro" panose="020B0503030403020204" pitchFamily="34" charset="0"/>
                <a:hlinkClick r:id="rId3"/>
              </a:rPr>
              <a:t>Nasjonalt kvalifikasjonsrammeverk</a:t>
            </a:r>
            <a:r>
              <a:rPr lang="nb-NO" b="0" i="0" dirty="0">
                <a:solidFill>
                  <a:srgbClr val="000000"/>
                </a:solidFill>
                <a:effectLst/>
                <a:latin typeface="Source Sans Pro" panose="020B0503030403020204" pitchFamily="34" charset="0"/>
              </a:rPr>
              <a:t> som brukes i høyere utdanning i Norge.  </a:t>
            </a:r>
            <a:endParaRPr lang="nb-NO" dirty="0"/>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8</a:t>
            </a:fld>
            <a:endParaRPr lang="nb-NO" dirty="0"/>
          </a:p>
        </p:txBody>
      </p:sp>
    </p:spTree>
    <p:extLst>
      <p:ext uri="{BB962C8B-B14F-4D97-AF65-F5344CB8AC3E}">
        <p14:creationId xmlns:p14="http://schemas.microsoft.com/office/powerpoint/2010/main" val="2487482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9</a:t>
            </a:fld>
            <a:endParaRPr lang="nb-NO" dirty="0"/>
          </a:p>
        </p:txBody>
      </p:sp>
    </p:spTree>
    <p:extLst>
      <p:ext uri="{BB962C8B-B14F-4D97-AF65-F5344CB8AC3E}">
        <p14:creationId xmlns:p14="http://schemas.microsoft.com/office/powerpoint/2010/main" val="298391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187514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1" name="Plassholder for tittel 1"/>
          <p:cNvSpPr>
            <a:spLocks noGrp="1"/>
          </p:cNvSpPr>
          <p:nvPr>
            <p:ph type="title"/>
          </p:nvPr>
        </p:nvSpPr>
        <p:spPr>
          <a:xfrm>
            <a:off x="838200" y="365126"/>
            <a:ext cx="10515600" cy="888640"/>
          </a:xfrm>
          <a:prstGeom prst="rect">
            <a:avLst/>
          </a:prstGeom>
        </p:spPr>
        <p:txBody>
          <a:bodyPr vert="horz" lIns="91440" tIns="45720" rIns="91440" bIns="45720" rtlCol="0" anchor="ctr">
            <a:normAutofit/>
          </a:bodyPr>
          <a:lstStyle/>
          <a:p>
            <a:r>
              <a:rPr lang="nb-NO"/>
              <a:t>Klikk for å redigere tittelstil</a:t>
            </a:r>
            <a:endParaRPr lang="nb-NO" dirty="0"/>
          </a:p>
        </p:txBody>
      </p:sp>
      <p:pic>
        <p:nvPicPr>
          <p:cNvPr id="16" name="Bilde 15">
            <a:extLst>
              <a:ext uri="{FF2B5EF4-FFF2-40B4-BE49-F238E27FC236}">
                <a16:creationId xmlns:a16="http://schemas.microsoft.com/office/drawing/2014/main" id="{DE3810B4-A28C-40C3-B1D8-83E0667BEE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6640" y="6273465"/>
            <a:ext cx="1871737" cy="390243"/>
          </a:xfrm>
          <a:prstGeom prst="rect">
            <a:avLst/>
          </a:prstGeom>
        </p:spPr>
      </p:pic>
      <p:pic>
        <p:nvPicPr>
          <p:cNvPr id="3" name="Bilde 2">
            <a:extLst>
              <a:ext uri="{FF2B5EF4-FFF2-40B4-BE49-F238E27FC236}">
                <a16:creationId xmlns:a16="http://schemas.microsoft.com/office/drawing/2014/main" id="{7CE25A85-00DB-D04A-AEF4-3B3FD4BD350F}"/>
              </a:ext>
            </a:extLst>
          </p:cNvPr>
          <p:cNvPicPr>
            <a:picLocks noChangeAspect="1"/>
          </p:cNvPicPr>
          <p:nvPr userDrawn="1"/>
        </p:nvPicPr>
        <p:blipFill>
          <a:blip r:embed="rId3"/>
          <a:stretch>
            <a:fillRect/>
          </a:stretch>
        </p:blipFill>
        <p:spPr>
          <a:xfrm>
            <a:off x="160540" y="5969360"/>
            <a:ext cx="2240697" cy="888640"/>
          </a:xfrm>
          <a:prstGeom prst="rect">
            <a:avLst/>
          </a:prstGeom>
        </p:spPr>
      </p:pic>
    </p:spTree>
    <p:extLst>
      <p:ext uri="{BB962C8B-B14F-4D97-AF65-F5344CB8AC3E}">
        <p14:creationId xmlns:p14="http://schemas.microsoft.com/office/powerpoint/2010/main" val="192079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1A4DF0-A383-40B9-BFCB-0C5C7C139C8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C87E095-1133-406D-B785-3C8CA3E0986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0F4DB3C-82BA-4BCB-8925-46FE15173C47}"/>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5" name="Plassholder for bunntekst 4">
            <a:extLst>
              <a:ext uri="{FF2B5EF4-FFF2-40B4-BE49-F238E27FC236}">
                <a16:creationId xmlns:a16="http://schemas.microsoft.com/office/drawing/2014/main" id="{6B95A060-CDE3-43D2-A257-5BEB2F014C1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22CC5F-D856-4E19-A3B9-74F62B7228D5}"/>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353081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lvl1pPr>
              <a:defRPr/>
            </a:lvl1pPr>
          </a:lstStyle>
          <a:p>
            <a:endParaRPr lang="nb-NO">
              <a:solidFill>
                <a:srgbClr val="000000"/>
              </a:solidFill>
            </a:endParaRPr>
          </a:p>
        </p:txBody>
      </p:sp>
      <p:sp>
        <p:nvSpPr>
          <p:cNvPr id="3" name="Plassholder for lysbildenummer 2"/>
          <p:cNvSpPr>
            <a:spLocks noGrp="1"/>
          </p:cNvSpPr>
          <p:nvPr>
            <p:ph type="sldNum" sz="quarter" idx="11"/>
          </p:nvPr>
        </p:nvSpPr>
        <p:spPr/>
        <p:txBody>
          <a:bodyPr/>
          <a:lstStyle>
            <a:lvl1pPr>
              <a:defRPr/>
            </a:lvl1pPr>
          </a:lstStyle>
          <a:p>
            <a:fld id="{AF1CD3D3-3B85-4B68-8D0C-27CD76356016}" type="datetime1">
              <a:rPr lang="nb-NO">
                <a:solidFill>
                  <a:srgbClr val="000000"/>
                </a:solidFill>
              </a:rPr>
              <a:pPr/>
              <a:t>13.12.2023</a:t>
            </a:fld>
            <a:r>
              <a:rPr lang="nb-NO">
                <a:solidFill>
                  <a:srgbClr val="000000"/>
                </a:solidFill>
              </a:rPr>
              <a:t> • Side </a:t>
            </a:r>
            <a:fld id="{D1F7F0C1-D7F7-4F9E-A2F2-69B7F022C387}"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322768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6"/>
            <a:ext cx="10515600" cy="888640"/>
          </a:xfrm>
          <a:prstGeom prst="rect">
            <a:avLst/>
          </a:prstGeom>
        </p:spPr>
        <p:txBody>
          <a:bodyPr vert="horz" lIns="91440" tIns="45720" rIns="91440" bIns="45720" rtlCol="0" anchor="ctr">
            <a:normAutofit/>
          </a:bodyPr>
          <a:lstStyle/>
          <a:p>
            <a:r>
              <a:rPr lang="nb-NO" dirty="0"/>
              <a:t>Kvalitet i karriereveiledning</a:t>
            </a:r>
          </a:p>
        </p:txBody>
      </p:sp>
      <p:sp>
        <p:nvSpPr>
          <p:cNvPr id="4" name="Plassholder for dato 3"/>
          <p:cNvSpPr>
            <a:spLocks noGrp="1"/>
          </p:cNvSpPr>
          <p:nvPr>
            <p:ph type="dt" sz="half" idx="2"/>
          </p:nvPr>
        </p:nvSpPr>
        <p:spPr>
          <a:xfrm>
            <a:off x="2830487" y="6356350"/>
            <a:ext cx="1121789" cy="365125"/>
          </a:xfrm>
          <a:prstGeom prst="rect">
            <a:avLst/>
          </a:prstGeom>
        </p:spPr>
        <p:txBody>
          <a:bodyPr vert="horz" lIns="91440" tIns="45720" rIns="91440" bIns="45720" rtlCol="0" anchor="ctr"/>
          <a:lstStyle>
            <a:lvl1pPr algn="l">
              <a:defRPr sz="1200">
                <a:solidFill>
                  <a:srgbClr val="D24617"/>
                </a:solidFill>
              </a:defRPr>
            </a:lvl1pPr>
          </a:lstStyle>
          <a:p>
            <a:fld id="{6DED6D7D-C14D-9741-A65B-3D9ABEEA27EE}" type="datetimeFigureOut">
              <a:rPr lang="nb-NO" smtClean="0"/>
              <a:pPr/>
              <a:t>13.12.2023</a:t>
            </a:fld>
            <a:endParaRPr lang="nb-NO" dirty="0"/>
          </a:p>
        </p:txBody>
      </p:sp>
      <p:sp>
        <p:nvSpPr>
          <p:cNvPr id="5" name="Plassholder for bunntekst 4"/>
          <p:cNvSpPr>
            <a:spLocks noGrp="1"/>
          </p:cNvSpPr>
          <p:nvPr>
            <p:ph type="ftr" sz="quarter" idx="3"/>
          </p:nvPr>
        </p:nvSpPr>
        <p:spPr>
          <a:xfrm>
            <a:off x="4364182" y="6356350"/>
            <a:ext cx="5845047" cy="365125"/>
          </a:xfrm>
          <a:prstGeom prst="rect">
            <a:avLst/>
          </a:prstGeom>
        </p:spPr>
        <p:txBody>
          <a:bodyPr vert="horz" lIns="91440" tIns="45720" rIns="91440" bIns="45720" rtlCol="0" anchor="ctr"/>
          <a:lstStyle>
            <a:lvl1pPr algn="ctr">
              <a:defRPr sz="1200">
                <a:solidFill>
                  <a:srgbClr val="D24617"/>
                </a:solidFill>
              </a:defRPr>
            </a:lvl1pPr>
          </a:lstStyle>
          <a:p>
            <a:endParaRPr lang="nb-NO" dirty="0"/>
          </a:p>
        </p:txBody>
      </p:sp>
      <p:sp>
        <p:nvSpPr>
          <p:cNvPr id="6" name="Plassholder for lysbildenummer 5"/>
          <p:cNvSpPr>
            <a:spLocks noGrp="1"/>
          </p:cNvSpPr>
          <p:nvPr>
            <p:ph type="sldNum" sz="quarter" idx="4"/>
          </p:nvPr>
        </p:nvSpPr>
        <p:spPr>
          <a:xfrm>
            <a:off x="10520312" y="6356350"/>
            <a:ext cx="833487" cy="365125"/>
          </a:xfrm>
          <a:prstGeom prst="rect">
            <a:avLst/>
          </a:prstGeom>
        </p:spPr>
        <p:txBody>
          <a:bodyPr vert="horz" lIns="91440" tIns="45720" rIns="91440" bIns="45720" rtlCol="0" anchor="ctr"/>
          <a:lstStyle>
            <a:lvl1pPr algn="r">
              <a:defRPr sz="1200">
                <a:solidFill>
                  <a:srgbClr val="D24617"/>
                </a:solidFill>
              </a:defRPr>
            </a:lvl1pPr>
          </a:lstStyle>
          <a:p>
            <a:fld id="{B79A5B03-EF36-E640-AC01-217201FB9E29}" type="slidenum">
              <a:rPr lang="nb-NO" smtClean="0"/>
              <a:pPr/>
              <a:t>‹#›</a:t>
            </a:fld>
            <a:endParaRPr lang="nb-NO" dirty="0"/>
          </a:p>
        </p:txBody>
      </p:sp>
      <p:pic>
        <p:nvPicPr>
          <p:cNvPr id="9" name="Bilde 8">
            <a:extLst>
              <a:ext uri="{FF2B5EF4-FFF2-40B4-BE49-F238E27FC236}">
                <a16:creationId xmlns:a16="http://schemas.microsoft.com/office/drawing/2014/main" id="{DE3810B4-A28C-40C3-B1D8-83E0667BEEC1}"/>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573582" y="6195686"/>
            <a:ext cx="2244795" cy="468023"/>
          </a:xfrm>
          <a:prstGeom prst="rect">
            <a:avLst/>
          </a:prstGeom>
        </p:spPr>
      </p:pic>
      <p:pic>
        <p:nvPicPr>
          <p:cNvPr id="10" name="Bilde 9" descr="Et bilde som inneholder tekst, vektorgrafikk&#10;&#10;Automatisk generert beskrivelse">
            <a:extLst>
              <a:ext uri="{FF2B5EF4-FFF2-40B4-BE49-F238E27FC236}">
                <a16:creationId xmlns:a16="http://schemas.microsoft.com/office/drawing/2014/main" id="{94087340-5822-40B5-B7C6-9B75DA4804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53744" y="1287914"/>
            <a:ext cx="6884511" cy="4980532"/>
          </a:xfrm>
          <a:prstGeom prst="rect">
            <a:avLst/>
          </a:prstGeom>
        </p:spPr>
      </p:pic>
      <p:sp>
        <p:nvSpPr>
          <p:cNvPr id="15" name="Plassholder for tittel 1"/>
          <p:cNvSpPr txBox="1">
            <a:spLocks/>
          </p:cNvSpPr>
          <p:nvPr userDrawn="1"/>
        </p:nvSpPr>
        <p:spPr>
          <a:xfrm>
            <a:off x="838199" y="1414430"/>
            <a:ext cx="10515600" cy="88864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pPr algn="l"/>
            <a:endParaRPr lang="nb-NO" sz="2400" dirty="0"/>
          </a:p>
        </p:txBody>
      </p:sp>
      <p:sp>
        <p:nvSpPr>
          <p:cNvPr id="3" name="MSIPCMContentMarking" descr="{&quot;HashCode&quot;:12206335,&quot;Placement&quot;:&quot;Footer&quot;,&quot;Top&quot;:519.343,&quot;Left&quot;:442.636139,&quot;SlideWidth&quot;:960,&quot;SlideHeight&quot;:540}">
            <a:extLst>
              <a:ext uri="{FF2B5EF4-FFF2-40B4-BE49-F238E27FC236}">
                <a16:creationId xmlns:a16="http://schemas.microsoft.com/office/drawing/2014/main" id="{2D349239-5D4A-4A11-BB8E-56FCBF218D01}"/>
              </a:ext>
            </a:extLst>
          </p:cNvPr>
          <p:cNvSpPr txBox="1"/>
          <p:nvPr userDrawn="1"/>
        </p:nvSpPr>
        <p:spPr>
          <a:xfrm>
            <a:off x="5621479" y="6595656"/>
            <a:ext cx="949041" cy="262344"/>
          </a:xfrm>
          <a:prstGeom prst="rect">
            <a:avLst/>
          </a:prstGeom>
          <a:noFill/>
        </p:spPr>
        <p:txBody>
          <a:bodyPr vert="horz" wrap="square" lIns="0" tIns="0" rIns="0" bIns="0" rtlCol="0" anchor="ctr" anchorCtr="1">
            <a:spAutoFit/>
          </a:bodyPr>
          <a:lstStyle/>
          <a:p>
            <a:pPr algn="ctr">
              <a:spcBef>
                <a:spcPts val="0"/>
              </a:spcBef>
              <a:spcAft>
                <a:spcPts val="0"/>
              </a:spcAft>
            </a:pPr>
            <a:r>
              <a:rPr lang="nb-NO" sz="1000">
                <a:solidFill>
                  <a:srgbClr val="FFFF00"/>
                </a:solidFill>
                <a:latin typeface="Calibri" panose="020F0502020204030204" pitchFamily="34" charset="0"/>
              </a:rPr>
              <a:t>HK-dir Intern</a:t>
            </a:r>
          </a:p>
        </p:txBody>
      </p:sp>
      <p:pic>
        <p:nvPicPr>
          <p:cNvPr id="11" name="Bilde 10">
            <a:extLst>
              <a:ext uri="{FF2B5EF4-FFF2-40B4-BE49-F238E27FC236}">
                <a16:creationId xmlns:a16="http://schemas.microsoft.com/office/drawing/2014/main" id="{158C7516-F79A-234E-B301-9F679FCC8428}"/>
              </a:ext>
            </a:extLst>
          </p:cNvPr>
          <p:cNvPicPr>
            <a:picLocks noChangeAspect="1"/>
          </p:cNvPicPr>
          <p:nvPr userDrawn="1"/>
        </p:nvPicPr>
        <p:blipFill>
          <a:blip r:embed="rId8"/>
          <a:stretch>
            <a:fillRect/>
          </a:stretch>
        </p:blipFill>
        <p:spPr>
          <a:xfrm>
            <a:off x="24210" y="5869460"/>
            <a:ext cx="2595298" cy="1029272"/>
          </a:xfrm>
          <a:prstGeom prst="rect">
            <a:avLst/>
          </a:prstGeom>
        </p:spPr>
      </p:pic>
    </p:spTree>
    <p:extLst>
      <p:ext uri="{BB962C8B-B14F-4D97-AF65-F5344CB8AC3E}">
        <p14:creationId xmlns:p14="http://schemas.microsoft.com/office/powerpoint/2010/main" val="153607554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4" r:id="rId3"/>
    <p:sldLayoutId id="2147483665" r:id="rId4"/>
  </p:sldLayoutIdLst>
  <p:txStyles>
    <p:title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Regler for bruk av presentasjonen</a:t>
            </a:r>
          </a:p>
        </p:txBody>
      </p:sp>
      <p:sp>
        <p:nvSpPr>
          <p:cNvPr id="3" name="TekstSylinder 2"/>
          <p:cNvSpPr txBox="1"/>
          <p:nvPr/>
        </p:nvSpPr>
        <p:spPr>
          <a:xfrm>
            <a:off x="838200" y="1452716"/>
            <a:ext cx="9113874" cy="4401205"/>
          </a:xfrm>
          <a:prstGeom prst="rect">
            <a:avLst/>
          </a:prstGeom>
          <a:noFill/>
        </p:spPr>
        <p:txBody>
          <a:bodyPr wrap="square" rtlCol="0">
            <a:spAutoFit/>
          </a:bodyPr>
          <a:lstStyle/>
          <a:p>
            <a:pPr marL="285750" indent="-285750">
              <a:buFont typeface="Wingdings" panose="05000000000000000000" pitchFamily="2" charset="2"/>
              <a:buChar char="q"/>
            </a:pPr>
            <a:r>
              <a:rPr lang="nb-NO" sz="2800" dirty="0">
                <a:solidFill>
                  <a:srgbClr val="000000"/>
                </a:solidFill>
              </a:rPr>
              <a:t> Direktoratet for høyere utdanning og kompetanse eier alle modeller og illustrasjoner i denne presentasjonen </a:t>
            </a:r>
          </a:p>
          <a:p>
            <a:endParaRPr lang="nb-NO" sz="2800" dirty="0">
              <a:solidFill>
                <a:srgbClr val="000000"/>
              </a:solidFill>
            </a:endParaRPr>
          </a:p>
          <a:p>
            <a:pPr marL="285750" indent="-285750">
              <a:buFont typeface="Wingdings" panose="05000000000000000000" pitchFamily="2" charset="2"/>
              <a:buChar char="q"/>
            </a:pPr>
            <a:r>
              <a:rPr lang="nb-NO" sz="2800" dirty="0">
                <a:solidFill>
                  <a:srgbClr val="000000"/>
                </a:solidFill>
              </a:rPr>
              <a:t> Innholdet skal ikke brukes i andre sammenhenger enn når Nasjonalt kvalitetsrammeverk presenteres</a:t>
            </a:r>
          </a:p>
          <a:p>
            <a:endParaRPr lang="nb-NO" sz="2800" dirty="0">
              <a:solidFill>
                <a:srgbClr val="000000"/>
              </a:solidFill>
            </a:endParaRPr>
          </a:p>
          <a:p>
            <a:pPr marL="285750" indent="-285750">
              <a:buFont typeface="Wingdings" panose="05000000000000000000" pitchFamily="2" charset="2"/>
              <a:buChar char="q"/>
            </a:pPr>
            <a:r>
              <a:rPr lang="nb-NO" sz="2800" dirty="0">
                <a:solidFill>
                  <a:srgbClr val="000000"/>
                </a:solidFill>
              </a:rPr>
              <a:t> Ved bruk av modeller og illustrasjoner skal </a:t>
            </a:r>
            <a:r>
              <a:rPr lang="nb-NO" sz="2800" dirty="0" err="1">
                <a:solidFill>
                  <a:srgbClr val="000000"/>
                </a:solidFill>
              </a:rPr>
              <a:t>Hk-dir</a:t>
            </a:r>
            <a:r>
              <a:rPr lang="nb-NO" sz="2800" dirty="0">
                <a:solidFill>
                  <a:srgbClr val="000000"/>
                </a:solidFill>
              </a:rPr>
              <a:t> krediteres </a:t>
            </a:r>
          </a:p>
          <a:p>
            <a:endParaRPr lang="nb-NO" sz="2800" dirty="0">
              <a:solidFill>
                <a:srgbClr val="000000"/>
              </a:solidFill>
            </a:endParaRPr>
          </a:p>
          <a:p>
            <a:endParaRPr lang="nb-NO" sz="2800" dirty="0">
              <a:solidFill>
                <a:srgbClr val="000000"/>
              </a:solidFill>
            </a:endParaRPr>
          </a:p>
        </p:txBody>
      </p:sp>
    </p:spTree>
    <p:extLst>
      <p:ext uri="{BB962C8B-B14F-4D97-AF65-F5344CB8AC3E}">
        <p14:creationId xmlns:p14="http://schemas.microsoft.com/office/powerpoint/2010/main" val="3528443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2. Etikk</a:t>
            </a:r>
          </a:p>
        </p:txBody>
      </p:sp>
      <p:sp>
        <p:nvSpPr>
          <p:cNvPr id="3" name="TekstSylinder 2">
            <a:extLst>
              <a:ext uri="{FF2B5EF4-FFF2-40B4-BE49-F238E27FC236}">
                <a16:creationId xmlns:a16="http://schemas.microsoft.com/office/drawing/2014/main" id="{282766CE-318C-489C-954A-123273B269BF}"/>
              </a:ext>
            </a:extLst>
          </p:cNvPr>
          <p:cNvSpPr txBox="1"/>
          <p:nvPr/>
        </p:nvSpPr>
        <p:spPr>
          <a:xfrm>
            <a:off x="576943" y="1798052"/>
            <a:ext cx="3581399" cy="2954655"/>
          </a:xfrm>
          <a:prstGeom prst="rect">
            <a:avLst/>
          </a:prstGeom>
          <a:noFill/>
        </p:spPr>
        <p:txBody>
          <a:bodyPr wrap="square" rtlCol="0">
            <a:spAutoFit/>
          </a:bodyPr>
          <a:lstStyle/>
          <a:p>
            <a:r>
              <a:rPr lang="nb-NO" sz="2400" i="0" u="none" strike="noStrike" baseline="0" dirty="0">
                <a:solidFill>
                  <a:schemeClr val="accent6">
                    <a:lumMod val="50000"/>
                  </a:schemeClr>
                </a:solidFill>
              </a:rPr>
              <a:t>Etikk handler om etisk bevissthet i karriereveiledning, og om å forholde seg til og handle i tråd med etiske retningslinjer for karriere veiledning i sin praksis.</a:t>
            </a:r>
          </a:p>
          <a:p>
            <a:endParaRPr lang="nb-NO" dirty="0"/>
          </a:p>
        </p:txBody>
      </p:sp>
      <p:pic>
        <p:nvPicPr>
          <p:cNvPr id="4" name="Plassholder for innhold 7">
            <a:extLst>
              <a:ext uri="{FF2B5EF4-FFF2-40B4-BE49-F238E27FC236}">
                <a16:creationId xmlns:a16="http://schemas.microsoft.com/office/drawing/2014/main" id="{FC06FAE6-6A21-46A2-B426-85C9B1DB4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028" y="988317"/>
            <a:ext cx="6822269" cy="4881366"/>
          </a:xfrm>
          <a:prstGeom prst="rect">
            <a:avLst/>
          </a:prstGeom>
        </p:spPr>
      </p:pic>
    </p:spTree>
    <p:extLst>
      <p:ext uri="{BB962C8B-B14F-4D97-AF65-F5344CB8AC3E}">
        <p14:creationId xmlns:p14="http://schemas.microsoft.com/office/powerpoint/2010/main" val="2896783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3. Karrierefaglige teorier og metoder</a:t>
            </a:r>
          </a:p>
        </p:txBody>
      </p:sp>
      <p:sp>
        <p:nvSpPr>
          <p:cNvPr id="3" name="TekstSylinder 2">
            <a:extLst>
              <a:ext uri="{FF2B5EF4-FFF2-40B4-BE49-F238E27FC236}">
                <a16:creationId xmlns:a16="http://schemas.microsoft.com/office/drawing/2014/main" id="{EE4945A3-B446-4D9E-8672-7D12604CF3B0}"/>
              </a:ext>
            </a:extLst>
          </p:cNvPr>
          <p:cNvSpPr txBox="1"/>
          <p:nvPr/>
        </p:nvSpPr>
        <p:spPr>
          <a:xfrm>
            <a:off x="1242873" y="2351313"/>
            <a:ext cx="3993155" cy="2585323"/>
          </a:xfrm>
          <a:prstGeom prst="rect">
            <a:avLst/>
          </a:prstGeom>
          <a:noFill/>
        </p:spPr>
        <p:txBody>
          <a:bodyPr wrap="square" rtlCol="0">
            <a:spAutoFit/>
          </a:bodyPr>
          <a:lstStyle/>
          <a:p>
            <a:r>
              <a:rPr lang="nb-NO" sz="2400" dirty="0">
                <a:solidFill>
                  <a:schemeClr val="accent6">
                    <a:lumMod val="50000"/>
                  </a:schemeClr>
                </a:solidFill>
              </a:rPr>
              <a:t>Karrierefaglige teorier og metoder handler om teorier og metoder som er spesifikke for karriereveiledning, og om fysiske og digitale veiledningsformer.</a:t>
            </a:r>
          </a:p>
          <a:p>
            <a:endParaRPr lang="nb-NO" dirty="0"/>
          </a:p>
        </p:txBody>
      </p:sp>
      <p:pic>
        <p:nvPicPr>
          <p:cNvPr id="4" name="Plassholder for innhold 7">
            <a:extLst>
              <a:ext uri="{FF2B5EF4-FFF2-40B4-BE49-F238E27FC236}">
                <a16:creationId xmlns:a16="http://schemas.microsoft.com/office/drawing/2014/main" id="{DBB3ABCD-7CC0-4AC9-A807-92DAFCC3E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030" y="1251630"/>
            <a:ext cx="5277669" cy="4913362"/>
          </a:xfrm>
          <a:prstGeom prst="rect">
            <a:avLst/>
          </a:prstGeom>
        </p:spPr>
      </p:pic>
    </p:spTree>
    <p:extLst>
      <p:ext uri="{BB962C8B-B14F-4D97-AF65-F5344CB8AC3E}">
        <p14:creationId xmlns:p14="http://schemas.microsoft.com/office/powerpoint/2010/main" val="212068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4. Karrierelæring</a:t>
            </a:r>
          </a:p>
        </p:txBody>
      </p:sp>
      <p:sp>
        <p:nvSpPr>
          <p:cNvPr id="3" name="TekstSylinder 2">
            <a:extLst>
              <a:ext uri="{FF2B5EF4-FFF2-40B4-BE49-F238E27FC236}">
                <a16:creationId xmlns:a16="http://schemas.microsoft.com/office/drawing/2014/main" id="{7AA576CA-EA08-45C2-99E3-4DF5B547A27D}"/>
              </a:ext>
            </a:extLst>
          </p:cNvPr>
          <p:cNvSpPr txBox="1"/>
          <p:nvPr/>
        </p:nvSpPr>
        <p:spPr>
          <a:xfrm>
            <a:off x="838200" y="2002971"/>
            <a:ext cx="3439886" cy="2677656"/>
          </a:xfrm>
          <a:prstGeom prst="rect">
            <a:avLst/>
          </a:prstGeom>
          <a:noFill/>
        </p:spPr>
        <p:txBody>
          <a:bodyPr wrap="square" rtlCol="0">
            <a:spAutoFit/>
          </a:bodyPr>
          <a:lstStyle/>
          <a:p>
            <a:pPr marL="0" indent="0" algn="l">
              <a:buNone/>
            </a:pPr>
            <a:r>
              <a:rPr lang="nb-NO" sz="2400" dirty="0">
                <a:solidFill>
                  <a:schemeClr val="accent6">
                    <a:lumMod val="50000"/>
                  </a:schemeClr>
                </a:solidFill>
              </a:rPr>
              <a:t>Karrierelæring handler om å legge til rette for læringsprosesser og aktiviteter, slik at veisøker får økt læringsutbytte og utvikler karrierekompetanse </a:t>
            </a:r>
          </a:p>
        </p:txBody>
      </p:sp>
      <p:pic>
        <p:nvPicPr>
          <p:cNvPr id="4" name="Plassholder for innhold 7">
            <a:extLst>
              <a:ext uri="{FF2B5EF4-FFF2-40B4-BE49-F238E27FC236}">
                <a16:creationId xmlns:a16="http://schemas.microsoft.com/office/drawing/2014/main" id="{87F48167-FEB5-4E31-9302-FAA65493F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742" y="1063017"/>
            <a:ext cx="6078058" cy="5104155"/>
          </a:xfrm>
          <a:prstGeom prst="rect">
            <a:avLst/>
          </a:prstGeom>
        </p:spPr>
      </p:pic>
    </p:spTree>
    <p:extLst>
      <p:ext uri="{BB962C8B-B14F-4D97-AF65-F5344CB8AC3E}">
        <p14:creationId xmlns:p14="http://schemas.microsoft.com/office/powerpoint/2010/main" val="20304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5. Utdanning og arbeid</a:t>
            </a:r>
          </a:p>
        </p:txBody>
      </p:sp>
      <p:sp>
        <p:nvSpPr>
          <p:cNvPr id="4" name="TekstSylinder 3">
            <a:extLst>
              <a:ext uri="{FF2B5EF4-FFF2-40B4-BE49-F238E27FC236}">
                <a16:creationId xmlns:a16="http://schemas.microsoft.com/office/drawing/2014/main" id="{04040427-2DD8-4B77-97A5-BC3177444609}"/>
              </a:ext>
            </a:extLst>
          </p:cNvPr>
          <p:cNvSpPr txBox="1"/>
          <p:nvPr/>
        </p:nvSpPr>
        <p:spPr>
          <a:xfrm>
            <a:off x="762000" y="2503715"/>
            <a:ext cx="3026229" cy="1846659"/>
          </a:xfrm>
          <a:prstGeom prst="rect">
            <a:avLst/>
          </a:prstGeom>
          <a:noFill/>
        </p:spPr>
        <p:txBody>
          <a:bodyPr wrap="square" rtlCol="0">
            <a:spAutoFit/>
          </a:bodyPr>
          <a:lstStyle/>
          <a:p>
            <a:r>
              <a:rPr lang="nb-NO" sz="2400" dirty="0">
                <a:solidFill>
                  <a:schemeClr val="accent6">
                    <a:lumMod val="50000"/>
                  </a:schemeClr>
                </a:solidFill>
              </a:rPr>
              <a:t>Utdanning og arbeid handler om utdanningsveier og arbeidslivskunnskap. </a:t>
            </a:r>
          </a:p>
          <a:p>
            <a:endParaRPr lang="nb-NO" dirty="0"/>
          </a:p>
        </p:txBody>
      </p:sp>
      <p:pic>
        <p:nvPicPr>
          <p:cNvPr id="5" name="Plassholder for innhold 7">
            <a:extLst>
              <a:ext uri="{FF2B5EF4-FFF2-40B4-BE49-F238E27FC236}">
                <a16:creationId xmlns:a16="http://schemas.microsoft.com/office/drawing/2014/main" id="{0260F5D0-D260-4A53-8E8E-10FF914F8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474" y="365125"/>
            <a:ext cx="4896271" cy="5722780"/>
          </a:xfrm>
          <a:prstGeom prst="rect">
            <a:avLst/>
          </a:prstGeom>
        </p:spPr>
      </p:pic>
    </p:spTree>
    <p:extLst>
      <p:ext uri="{BB962C8B-B14F-4D97-AF65-F5344CB8AC3E}">
        <p14:creationId xmlns:p14="http://schemas.microsoft.com/office/powerpoint/2010/main" val="3796164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en-US" dirty="0">
                <a:solidFill>
                  <a:srgbClr val="000000"/>
                </a:solidFill>
              </a:rPr>
              <a:t>6. </a:t>
            </a:r>
            <a:r>
              <a:rPr lang="nb-NO" dirty="0">
                <a:solidFill>
                  <a:srgbClr val="000000"/>
                </a:solidFill>
              </a:rPr>
              <a:t>Målgrupper og kontekst</a:t>
            </a:r>
            <a:endParaRPr lang="nb-NO" dirty="0"/>
          </a:p>
        </p:txBody>
      </p:sp>
      <p:sp>
        <p:nvSpPr>
          <p:cNvPr id="8" name="TekstSylinder 7">
            <a:extLst>
              <a:ext uri="{FF2B5EF4-FFF2-40B4-BE49-F238E27FC236}">
                <a16:creationId xmlns:a16="http://schemas.microsoft.com/office/drawing/2014/main" id="{DA18BC25-3621-4837-86E2-6E305915837E}"/>
              </a:ext>
            </a:extLst>
          </p:cNvPr>
          <p:cNvSpPr txBox="1"/>
          <p:nvPr/>
        </p:nvSpPr>
        <p:spPr>
          <a:xfrm>
            <a:off x="838200" y="2253343"/>
            <a:ext cx="4452257" cy="1938992"/>
          </a:xfrm>
          <a:prstGeom prst="rect">
            <a:avLst/>
          </a:prstGeom>
          <a:noFill/>
        </p:spPr>
        <p:txBody>
          <a:bodyPr wrap="square" rtlCol="0">
            <a:spAutoFit/>
          </a:bodyPr>
          <a:lstStyle/>
          <a:p>
            <a:pPr marL="0" indent="0">
              <a:buNone/>
            </a:pPr>
            <a:r>
              <a:rPr lang="nb-NO" sz="2400" dirty="0">
                <a:solidFill>
                  <a:srgbClr val="000000"/>
                </a:solidFill>
              </a:rPr>
              <a:t>Målgrupper og kontekst handler om ulike målgrupper, omgivelsene som påvirker karriereutvikling og hva som skaper rammer for karriereveiledning.</a:t>
            </a:r>
          </a:p>
        </p:txBody>
      </p:sp>
      <p:pic>
        <p:nvPicPr>
          <p:cNvPr id="9" name="Plassholder for innhold 7" descr="Et bilde som inneholder LEGO, leke, vektorgrafikk&#10;&#10;Automatisk generert beskrivelse">
            <a:extLst>
              <a:ext uri="{FF2B5EF4-FFF2-40B4-BE49-F238E27FC236}">
                <a16:creationId xmlns:a16="http://schemas.microsoft.com/office/drawing/2014/main" id="{7E36532C-ECC6-486D-AC21-187C6B42AC5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4783" r="13866" b="-2"/>
          <a:stretch/>
        </p:blipFill>
        <p:spPr>
          <a:xfrm>
            <a:off x="5994837" y="541048"/>
            <a:ext cx="5778063" cy="6197209"/>
          </a:xfrm>
          <a:prstGeom prst="rect">
            <a:avLst/>
          </a:prstGeom>
        </p:spPr>
      </p:pic>
    </p:spTree>
    <p:extLst>
      <p:ext uri="{BB962C8B-B14F-4D97-AF65-F5344CB8AC3E}">
        <p14:creationId xmlns:p14="http://schemas.microsoft.com/office/powerpoint/2010/main" val="3356909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7. Utvikling, nettverk og systemarbeid</a:t>
            </a:r>
          </a:p>
        </p:txBody>
      </p:sp>
      <p:sp>
        <p:nvSpPr>
          <p:cNvPr id="3" name="TekstSylinder 2">
            <a:extLst>
              <a:ext uri="{FF2B5EF4-FFF2-40B4-BE49-F238E27FC236}">
                <a16:creationId xmlns:a16="http://schemas.microsoft.com/office/drawing/2014/main" id="{92D99766-B5B6-42DC-9989-9FAB1F1530DD}"/>
              </a:ext>
            </a:extLst>
          </p:cNvPr>
          <p:cNvSpPr txBox="1"/>
          <p:nvPr/>
        </p:nvSpPr>
        <p:spPr>
          <a:xfrm>
            <a:off x="838200" y="2188029"/>
            <a:ext cx="3810000" cy="2215991"/>
          </a:xfrm>
          <a:prstGeom prst="rect">
            <a:avLst/>
          </a:prstGeom>
          <a:noFill/>
        </p:spPr>
        <p:txBody>
          <a:bodyPr wrap="square" rtlCol="0">
            <a:spAutoFit/>
          </a:bodyPr>
          <a:lstStyle/>
          <a:p>
            <a:r>
              <a:rPr lang="nb-NO" sz="2400" dirty="0">
                <a:solidFill>
                  <a:schemeClr val="accent6">
                    <a:lumMod val="50000"/>
                  </a:schemeClr>
                </a:solidFill>
              </a:rPr>
              <a:t>Utvikling, nettverk og systemarbeid handler om å skape et mest mulig helhetlig karriereveiledningstilbud for de enkelte målgruppene.</a:t>
            </a:r>
          </a:p>
          <a:p>
            <a:endParaRPr lang="nb-NO" dirty="0"/>
          </a:p>
        </p:txBody>
      </p:sp>
      <p:pic>
        <p:nvPicPr>
          <p:cNvPr id="4" name="Plassholder for innhold 7">
            <a:extLst>
              <a:ext uri="{FF2B5EF4-FFF2-40B4-BE49-F238E27FC236}">
                <a16:creationId xmlns:a16="http://schemas.microsoft.com/office/drawing/2014/main" id="{8CC7A195-EEBB-438F-891A-199EF4122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832" y="1253766"/>
            <a:ext cx="5795751" cy="4931449"/>
          </a:xfrm>
          <a:prstGeom prst="rect">
            <a:avLst/>
          </a:prstGeom>
        </p:spPr>
      </p:pic>
    </p:spTree>
    <p:extLst>
      <p:ext uri="{BB962C8B-B14F-4D97-AF65-F5344CB8AC3E}">
        <p14:creationId xmlns:p14="http://schemas.microsoft.com/office/powerpoint/2010/main" val="11090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36920" y="365126"/>
            <a:ext cx="6516880" cy="888640"/>
          </a:xfrm>
        </p:spPr>
        <p:txBody>
          <a:bodyPr>
            <a:normAutofit fontScale="90000"/>
          </a:bodyPr>
          <a:lstStyle/>
          <a:p>
            <a:r>
              <a:rPr lang="nb-NO" dirty="0"/>
              <a:t>To nivåer – synliggjør et </a:t>
            </a:r>
            <a:r>
              <a:rPr lang="nb-NO" dirty="0" err="1"/>
              <a:t>utviklingspotensiale</a:t>
            </a:r>
            <a:endParaRPr lang="nb-NO" dirty="0"/>
          </a:p>
        </p:txBody>
      </p:sp>
      <p:sp>
        <p:nvSpPr>
          <p:cNvPr id="3" name="Tittel 1">
            <a:extLst>
              <a:ext uri="{FF2B5EF4-FFF2-40B4-BE49-F238E27FC236}">
                <a16:creationId xmlns:a16="http://schemas.microsoft.com/office/drawing/2014/main" id="{E992AA7C-2957-4EAF-A6E3-01703A278188}"/>
              </a:ext>
            </a:extLst>
          </p:cNvPr>
          <p:cNvSpPr txBox="1">
            <a:spLocks/>
          </p:cNvSpPr>
          <p:nvPr/>
        </p:nvSpPr>
        <p:spPr>
          <a:xfrm>
            <a:off x="5251508" y="501811"/>
            <a:ext cx="5716397" cy="104538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pic>
        <p:nvPicPr>
          <p:cNvPr id="4" name="Plassholder for innhold 4">
            <a:extLst>
              <a:ext uri="{FF2B5EF4-FFF2-40B4-BE49-F238E27FC236}">
                <a16:creationId xmlns:a16="http://schemas.microsoft.com/office/drawing/2014/main" id="{DB60F1CE-C925-4969-B678-C30D276E4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21" y="591024"/>
            <a:ext cx="4291098" cy="5360423"/>
          </a:xfrm>
          <a:prstGeom prst="rect">
            <a:avLst/>
          </a:prstGeom>
        </p:spPr>
      </p:pic>
      <p:sp>
        <p:nvSpPr>
          <p:cNvPr id="5" name="TekstSylinder 4">
            <a:extLst>
              <a:ext uri="{FF2B5EF4-FFF2-40B4-BE49-F238E27FC236}">
                <a16:creationId xmlns:a16="http://schemas.microsoft.com/office/drawing/2014/main" id="{9A6EB294-4281-422E-8B14-5BDCA06CC2CF}"/>
              </a:ext>
            </a:extLst>
          </p:cNvPr>
          <p:cNvSpPr txBox="1"/>
          <p:nvPr/>
        </p:nvSpPr>
        <p:spPr>
          <a:xfrm>
            <a:off x="5251508" y="2278370"/>
            <a:ext cx="6283354" cy="3139321"/>
          </a:xfrm>
          <a:prstGeom prst="rect">
            <a:avLst/>
          </a:prstGeom>
          <a:noFill/>
        </p:spPr>
        <p:txBody>
          <a:bodyPr wrap="square">
            <a:spAutoFit/>
          </a:bodyPr>
          <a:lstStyle/>
          <a:p>
            <a:r>
              <a:rPr lang="nb-NO" sz="2400" b="1" dirty="0">
                <a:solidFill>
                  <a:schemeClr val="accent6">
                    <a:lumMod val="50000"/>
                  </a:schemeClr>
                </a:solidFill>
              </a:rPr>
              <a:t>Kompetent:</a:t>
            </a:r>
          </a:p>
          <a:p>
            <a:pPr marL="800100" lvl="1" indent="-342900" fontAlgn="base">
              <a:buFont typeface="Arial" panose="020B0604020202020204" pitchFamily="34" charset="0"/>
              <a:buChar char="•"/>
            </a:pPr>
            <a:r>
              <a:rPr lang="nb-NO" b="0" i="0" dirty="0">
                <a:solidFill>
                  <a:srgbClr val="000000"/>
                </a:solidFill>
                <a:effectLst/>
              </a:rPr>
              <a:t>har jevnt over god kunnskap</a:t>
            </a:r>
          </a:p>
          <a:p>
            <a:pPr marL="800100" lvl="1" indent="-342900" fontAlgn="base">
              <a:buFont typeface="Arial" panose="020B0604020202020204" pitchFamily="34" charset="0"/>
              <a:buChar char="•"/>
            </a:pPr>
            <a:r>
              <a:rPr lang="nb-NO" b="0" i="0" dirty="0">
                <a:solidFill>
                  <a:srgbClr val="000000"/>
                </a:solidFill>
                <a:effectLst/>
              </a:rPr>
              <a:t>anvender ferdigheter på en god måte</a:t>
            </a:r>
          </a:p>
          <a:p>
            <a:pPr marL="800100" lvl="1" indent="-342900" fontAlgn="base">
              <a:buFont typeface="Arial" panose="020B0604020202020204" pitchFamily="34" charset="0"/>
              <a:buChar char="•"/>
            </a:pPr>
            <a:r>
              <a:rPr lang="nb-NO" b="0" i="0" dirty="0">
                <a:solidFill>
                  <a:srgbClr val="000000"/>
                </a:solidFill>
                <a:effectLst/>
              </a:rPr>
              <a:t>utviser jevnt over god vurderingsevne og selvstendighet</a:t>
            </a:r>
          </a:p>
          <a:p>
            <a:endParaRPr lang="nb-NO" sz="2400" b="1" dirty="0"/>
          </a:p>
          <a:p>
            <a:r>
              <a:rPr lang="nb-NO" sz="2400" b="1" dirty="0">
                <a:solidFill>
                  <a:schemeClr val="accent6">
                    <a:lumMod val="50000"/>
                  </a:schemeClr>
                </a:solidFill>
              </a:rPr>
              <a:t>Spesialisert:</a:t>
            </a:r>
          </a:p>
          <a:p>
            <a:pPr marL="800100" lvl="1" indent="-342900" fontAlgn="base">
              <a:buFont typeface="Arial" panose="020B0604020202020204" pitchFamily="34" charset="0"/>
              <a:buChar char="•"/>
            </a:pPr>
            <a:r>
              <a:rPr lang="nb-NO" b="0" i="0" dirty="0">
                <a:solidFill>
                  <a:srgbClr val="000000"/>
                </a:solidFill>
                <a:effectLst/>
              </a:rPr>
              <a:t>har svært god og inngående kunnskap</a:t>
            </a:r>
          </a:p>
          <a:p>
            <a:pPr marL="800100" lvl="1" indent="-342900" fontAlgn="base">
              <a:buFont typeface="Arial" panose="020B0604020202020204" pitchFamily="34" charset="0"/>
              <a:buChar char="•"/>
            </a:pPr>
            <a:r>
              <a:rPr lang="nb-NO" b="0" i="0" dirty="0">
                <a:solidFill>
                  <a:srgbClr val="000000"/>
                </a:solidFill>
                <a:effectLst/>
              </a:rPr>
              <a:t>anvender ferdighetene på en svært god måte</a:t>
            </a:r>
          </a:p>
          <a:p>
            <a:pPr marL="800100" lvl="1" indent="-342900" fontAlgn="base">
              <a:buFont typeface="Arial" panose="020B0604020202020204" pitchFamily="34" charset="0"/>
              <a:buChar char="•"/>
            </a:pPr>
            <a:r>
              <a:rPr lang="nb-NO" b="0" i="0" dirty="0">
                <a:solidFill>
                  <a:srgbClr val="000000"/>
                </a:solidFill>
                <a:effectLst/>
              </a:rPr>
              <a:t>utviser svært god vurderingsevne og stor grad av selvstendighet</a:t>
            </a:r>
          </a:p>
        </p:txBody>
      </p:sp>
    </p:spTree>
    <p:extLst>
      <p:ext uri="{BB962C8B-B14F-4D97-AF65-F5344CB8AC3E}">
        <p14:creationId xmlns:p14="http://schemas.microsoft.com/office/powerpoint/2010/main" val="1585589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Hvordan ta kompetansestandardene i bruk?</a:t>
            </a:r>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sp>
        <p:nvSpPr>
          <p:cNvPr id="10" name="TekstSylinder 9">
            <a:extLst>
              <a:ext uri="{FF2B5EF4-FFF2-40B4-BE49-F238E27FC236}">
                <a16:creationId xmlns:a16="http://schemas.microsoft.com/office/drawing/2014/main" id="{35E2DC1C-7A6D-424F-B265-62296444AE65}"/>
              </a:ext>
            </a:extLst>
          </p:cNvPr>
          <p:cNvSpPr txBox="1"/>
          <p:nvPr/>
        </p:nvSpPr>
        <p:spPr>
          <a:xfrm>
            <a:off x="497149" y="1623382"/>
            <a:ext cx="4881675" cy="1477328"/>
          </a:xfrm>
          <a:prstGeom prst="rect">
            <a:avLst/>
          </a:prstGeom>
          <a:noFill/>
        </p:spPr>
        <p:txBody>
          <a:bodyPr wrap="square" rtlCol="0">
            <a:spAutoFit/>
          </a:bodyPr>
          <a:lstStyle/>
          <a:p>
            <a:pPr algn="l"/>
            <a:r>
              <a:rPr lang="nb-NO" b="1" dirty="0">
                <a:solidFill>
                  <a:srgbClr val="000000"/>
                </a:solidFill>
                <a:latin typeface="Source Sans Pro" panose="020B0503030403020204" pitchFamily="34" charset="0"/>
              </a:rPr>
              <a:t>Karriereveiledere kan bruke standardene til å:</a:t>
            </a:r>
          </a:p>
          <a:p>
            <a:pPr marL="285750" indent="-285750" algn="l" rtl="0" fontAlgn="base">
              <a:buFont typeface="Arial" panose="020B0604020202020204" pitchFamily="34" charset="0"/>
              <a:buChar char="•"/>
            </a:pPr>
            <a:r>
              <a:rPr lang="nb-NO" b="0" i="0" u="none" strike="noStrike" dirty="0">
                <a:solidFill>
                  <a:srgbClr val="000000"/>
                </a:solidFill>
                <a:effectLst/>
                <a:latin typeface="Calibri" panose="020F0502020204030204" pitchFamily="34" charset="0"/>
              </a:rPr>
              <a:t>få oversikt over egen kompetanse</a:t>
            </a:r>
            <a:r>
              <a:rPr lang="en-US" b="0" i="0" dirty="0">
                <a:solidFill>
                  <a:srgbClr val="D24617"/>
                </a:solidFill>
                <a:effectLst/>
                <a:latin typeface="Calibri" panose="020F0502020204030204" pitchFamily="34" charset="0"/>
              </a:rPr>
              <a:t>​</a:t>
            </a:r>
            <a:endParaRPr lang="en-US" b="0" i="0" dirty="0">
              <a:solidFill>
                <a:srgbClr val="D24617"/>
              </a:solidFill>
              <a:effectLst/>
              <a:latin typeface="Arial" panose="020B0604020202020204" pitchFamily="34" charset="0"/>
            </a:endParaRPr>
          </a:p>
          <a:p>
            <a:pPr marL="285750" indent="-285750" algn="l" rtl="0" fontAlgn="base">
              <a:buFont typeface="Arial" panose="020B0604020202020204" pitchFamily="34" charset="0"/>
              <a:buChar char="•"/>
            </a:pPr>
            <a:r>
              <a:rPr lang="nb-NO" b="0" i="0" u="none" strike="noStrike" dirty="0">
                <a:solidFill>
                  <a:srgbClr val="000000"/>
                </a:solidFill>
                <a:effectLst/>
                <a:latin typeface="Calibri" panose="020F0502020204030204" pitchFamily="34" charset="0"/>
              </a:rPr>
              <a:t>bruke som utgangspunkt for å se hva neste skritt kan være</a:t>
            </a:r>
            <a:endParaRPr lang="nb-NO" b="0" i="0" dirty="0">
              <a:solidFill>
                <a:srgbClr val="D24617"/>
              </a:solidFill>
              <a:effectLst/>
              <a:latin typeface="Arial" panose="020B0604020202020204" pitchFamily="34" charset="0"/>
            </a:endParaRPr>
          </a:p>
          <a:p>
            <a:pPr algn="l" fontAlgn="base"/>
            <a:endParaRPr lang="nb-NO" b="0" i="0" dirty="0">
              <a:solidFill>
                <a:srgbClr val="000000"/>
              </a:solidFill>
              <a:effectLst/>
              <a:latin typeface="Source Sans Pro" panose="020B0503030403020204" pitchFamily="34" charset="0"/>
            </a:endParaRPr>
          </a:p>
        </p:txBody>
      </p:sp>
      <p:pic>
        <p:nvPicPr>
          <p:cNvPr id="11" name="Bilde 10" descr="Et bilde som inneholder tekst, leke, vektorgrafikk&#10;&#10;Automatisk generert beskrivelse">
            <a:extLst>
              <a:ext uri="{FF2B5EF4-FFF2-40B4-BE49-F238E27FC236}">
                <a16:creationId xmlns:a16="http://schemas.microsoft.com/office/drawing/2014/main" id="{6BE2E208-2AD3-4050-8524-15ED5EB16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195" y="3642835"/>
            <a:ext cx="5673205" cy="3245987"/>
          </a:xfrm>
          <a:prstGeom prst="rect">
            <a:avLst/>
          </a:prstGeom>
        </p:spPr>
      </p:pic>
      <p:sp>
        <p:nvSpPr>
          <p:cNvPr id="12" name="TekstSylinder 11">
            <a:extLst>
              <a:ext uri="{FF2B5EF4-FFF2-40B4-BE49-F238E27FC236}">
                <a16:creationId xmlns:a16="http://schemas.microsoft.com/office/drawing/2014/main" id="{BD4E349F-87B9-4644-89CF-99A94025B73A}"/>
              </a:ext>
            </a:extLst>
          </p:cNvPr>
          <p:cNvSpPr txBox="1"/>
          <p:nvPr/>
        </p:nvSpPr>
        <p:spPr>
          <a:xfrm>
            <a:off x="2861195" y="3171695"/>
            <a:ext cx="6853910" cy="369332"/>
          </a:xfrm>
          <a:prstGeom prst="rect">
            <a:avLst/>
          </a:prstGeom>
          <a:noFill/>
        </p:spPr>
        <p:txBody>
          <a:bodyPr wrap="square" rtlCol="0">
            <a:spAutoFit/>
          </a:bodyPr>
          <a:lstStyle/>
          <a:p>
            <a:pPr marL="285750" indent="-285750" algn="l">
              <a:buFont typeface="Wingdings" panose="05000000000000000000" pitchFamily="2" charset="2"/>
              <a:buChar char="Ø"/>
            </a:pPr>
            <a:r>
              <a:rPr lang="nb-NO">
                <a:solidFill>
                  <a:srgbClr val="000000"/>
                </a:solidFill>
                <a:latin typeface="Source Sans Pro" panose="020B0503030403020204" pitchFamily="34" charset="0"/>
              </a:rPr>
              <a:t>Målet er å i</a:t>
            </a:r>
            <a:r>
              <a:rPr lang="nb-NO" i="0">
                <a:solidFill>
                  <a:srgbClr val="000000"/>
                </a:solidFill>
                <a:effectLst/>
                <a:latin typeface="Source Sans Pro" panose="020B0503030403020204" pitchFamily="34" charset="0"/>
              </a:rPr>
              <a:t>nspirere til kontinuerlig kompetanseutvikling</a:t>
            </a:r>
          </a:p>
        </p:txBody>
      </p:sp>
      <p:sp>
        <p:nvSpPr>
          <p:cNvPr id="13" name="TekstSylinder 12">
            <a:extLst>
              <a:ext uri="{FF2B5EF4-FFF2-40B4-BE49-F238E27FC236}">
                <a16:creationId xmlns:a16="http://schemas.microsoft.com/office/drawing/2014/main" id="{127FCF15-EA5D-44D1-8C52-2E7450F243BB}"/>
              </a:ext>
            </a:extLst>
          </p:cNvPr>
          <p:cNvSpPr txBox="1"/>
          <p:nvPr/>
        </p:nvSpPr>
        <p:spPr>
          <a:xfrm>
            <a:off x="6209240" y="1623382"/>
            <a:ext cx="5629834" cy="1200329"/>
          </a:xfrm>
          <a:prstGeom prst="rect">
            <a:avLst/>
          </a:prstGeom>
          <a:noFill/>
        </p:spPr>
        <p:txBody>
          <a:bodyPr wrap="square" rtlCol="0">
            <a:spAutoFit/>
          </a:bodyPr>
          <a:lstStyle/>
          <a:p>
            <a:pPr algn="l"/>
            <a:r>
              <a:rPr lang="nb-NO" b="1" dirty="0">
                <a:solidFill>
                  <a:srgbClr val="000000"/>
                </a:solidFill>
                <a:latin typeface="Source Sans Pro" panose="020B0503030403020204" pitchFamily="34" charset="0"/>
              </a:rPr>
              <a:t>Ledere kan bruke standardene til å:</a:t>
            </a:r>
          </a:p>
          <a:p>
            <a:pPr marL="285750" indent="-285750" algn="l" rtl="0" fontAlgn="base">
              <a:buFont typeface="Arial" panose="020B0604020202020204" pitchFamily="34" charset="0"/>
              <a:buChar char="•"/>
            </a:pPr>
            <a:r>
              <a:rPr lang="nb-NO" b="0" i="0" u="none" strike="noStrike" dirty="0">
                <a:solidFill>
                  <a:srgbClr val="000000"/>
                </a:solidFill>
                <a:effectLst/>
                <a:latin typeface="Calibri" panose="020F0502020204030204" pitchFamily="34" charset="0"/>
              </a:rPr>
              <a:t>få et blikk på det samlede nivået på kompetansen i virksomheten</a:t>
            </a:r>
            <a:r>
              <a:rPr lang="en-US" b="0" i="0" dirty="0">
                <a:solidFill>
                  <a:srgbClr val="D24617"/>
                </a:solidFill>
                <a:effectLst/>
                <a:latin typeface="Calibri" panose="020F0502020204030204" pitchFamily="34" charset="0"/>
              </a:rPr>
              <a:t>​</a:t>
            </a:r>
            <a:r>
              <a:rPr lang="nb-NO" b="0" i="0" u="none" strike="noStrike" dirty="0">
                <a:solidFill>
                  <a:srgbClr val="000000"/>
                </a:solidFill>
                <a:effectLst/>
                <a:latin typeface="Calibri" panose="020F0502020204030204" pitchFamily="34" charset="0"/>
              </a:rPr>
              <a:t>kan </a:t>
            </a:r>
          </a:p>
          <a:p>
            <a:pPr marL="285750" indent="-285750" algn="l" rtl="0" fontAlgn="base">
              <a:buFont typeface="Arial" panose="020B0604020202020204" pitchFamily="34" charset="0"/>
              <a:buChar char="•"/>
            </a:pPr>
            <a:r>
              <a:rPr lang="nb-NO" b="0" i="0" u="none" strike="noStrike" dirty="0">
                <a:solidFill>
                  <a:srgbClr val="000000"/>
                </a:solidFill>
                <a:effectLst/>
                <a:latin typeface="Calibri" panose="020F0502020204030204" pitchFamily="34" charset="0"/>
              </a:rPr>
              <a:t>i medarbeiderutvikling og rekrutteringsprosesser</a:t>
            </a:r>
            <a:endParaRPr lang="en-US" b="0" i="0" dirty="0">
              <a:solidFill>
                <a:srgbClr val="D24617"/>
              </a:solidFill>
              <a:effectLst/>
              <a:latin typeface="Arial" panose="020B0604020202020204" pitchFamily="34" charset="0"/>
            </a:endParaRPr>
          </a:p>
        </p:txBody>
      </p:sp>
    </p:spTree>
    <p:extLst>
      <p:ext uri="{BB962C8B-B14F-4D97-AF65-F5344CB8AC3E}">
        <p14:creationId xmlns:p14="http://schemas.microsoft.com/office/powerpoint/2010/main" val="1151393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sp>
        <p:nvSpPr>
          <p:cNvPr id="9" name="Tittel 1">
            <a:extLst>
              <a:ext uri="{FF2B5EF4-FFF2-40B4-BE49-F238E27FC236}">
                <a16:creationId xmlns:a16="http://schemas.microsoft.com/office/drawing/2014/main" id="{D590A846-A9BB-45A8-A732-A46B7BBD6380}"/>
              </a:ext>
            </a:extLst>
          </p:cNvPr>
          <p:cNvSpPr txBox="1">
            <a:spLocks/>
          </p:cNvSpPr>
          <p:nvPr/>
        </p:nvSpPr>
        <p:spPr>
          <a:xfrm>
            <a:off x="324853" y="365125"/>
            <a:ext cx="11514221" cy="1325563"/>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r>
              <a:rPr lang="nb-NO"/>
              <a:t>Min kompetanse – selevalueringsverktøy for karriereveiledere</a:t>
            </a:r>
            <a:endParaRPr lang="nb-NO" dirty="0"/>
          </a:p>
        </p:txBody>
      </p:sp>
      <p:pic>
        <p:nvPicPr>
          <p:cNvPr id="15" name="Bilde 14" descr="Et bilde som inneholder leke, vektorgrafikk&#10;&#10;Automatisk generert beskrivelse">
            <a:extLst>
              <a:ext uri="{FF2B5EF4-FFF2-40B4-BE49-F238E27FC236}">
                <a16:creationId xmlns:a16="http://schemas.microsoft.com/office/drawing/2014/main" id="{735BB189-A706-4EF6-BE09-DE13F6F89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963" y="2265855"/>
            <a:ext cx="6620537" cy="4499830"/>
          </a:xfrm>
          <a:prstGeom prst="rect">
            <a:avLst/>
          </a:prstGeom>
        </p:spPr>
      </p:pic>
      <p:sp>
        <p:nvSpPr>
          <p:cNvPr id="16" name="TekstSylinder 15">
            <a:extLst>
              <a:ext uri="{FF2B5EF4-FFF2-40B4-BE49-F238E27FC236}">
                <a16:creationId xmlns:a16="http://schemas.microsoft.com/office/drawing/2014/main" id="{B706F90A-397E-4CC7-A7E4-3EED9F1B00A1}"/>
              </a:ext>
            </a:extLst>
          </p:cNvPr>
          <p:cNvSpPr txBox="1"/>
          <p:nvPr/>
        </p:nvSpPr>
        <p:spPr>
          <a:xfrm>
            <a:off x="444902" y="1926221"/>
            <a:ext cx="5651098" cy="1477328"/>
          </a:xfrm>
          <a:prstGeom prst="rect">
            <a:avLst/>
          </a:prstGeom>
          <a:noFill/>
        </p:spPr>
        <p:txBody>
          <a:bodyPr wrap="square">
            <a:spAutoFit/>
          </a:bodyPr>
          <a:lstStyle/>
          <a:p>
            <a:r>
              <a:rPr lang="nb-NO" dirty="0">
                <a:solidFill>
                  <a:schemeClr val="accent6">
                    <a:lumMod val="50000"/>
                  </a:schemeClr>
                </a:solidFill>
              </a:rPr>
              <a:t>Verktøyet skal gi karriereveiledere </a:t>
            </a:r>
          </a:p>
          <a:p>
            <a:r>
              <a:rPr lang="nb-NO" dirty="0">
                <a:solidFill>
                  <a:schemeClr val="accent6">
                    <a:lumMod val="50000"/>
                  </a:schemeClr>
                </a:solidFill>
              </a:rPr>
              <a:t>en mulighet til å:</a:t>
            </a:r>
          </a:p>
          <a:p>
            <a:pPr marL="342900" indent="-342900">
              <a:buFont typeface="Arial" panose="020B0604020202020204" pitchFamily="34" charset="0"/>
              <a:buChar char="•"/>
            </a:pPr>
            <a:r>
              <a:rPr lang="nb-NO" dirty="0">
                <a:solidFill>
                  <a:schemeClr val="accent6">
                    <a:lumMod val="50000"/>
                  </a:schemeClr>
                </a:solidFill>
              </a:rPr>
              <a:t>få oversikt over egen kompetansen</a:t>
            </a:r>
          </a:p>
          <a:p>
            <a:pPr marL="342900" indent="-342900">
              <a:buFont typeface="Arial" panose="020B0604020202020204" pitchFamily="34" charset="0"/>
              <a:buChar char="•"/>
            </a:pPr>
            <a:r>
              <a:rPr lang="nb-NO" dirty="0">
                <a:solidFill>
                  <a:schemeClr val="accent6">
                    <a:lumMod val="50000"/>
                  </a:schemeClr>
                </a:solidFill>
              </a:rPr>
              <a:t>være et refleksjonsverktøy</a:t>
            </a:r>
          </a:p>
          <a:p>
            <a:pPr marL="342900" indent="-342900">
              <a:buFont typeface="Arial" panose="020B0604020202020204" pitchFamily="34" charset="0"/>
              <a:buChar char="•"/>
            </a:pPr>
            <a:r>
              <a:rPr lang="nb-NO" dirty="0">
                <a:solidFill>
                  <a:schemeClr val="accent6">
                    <a:lumMod val="50000"/>
                  </a:schemeClr>
                </a:solidFill>
              </a:rPr>
              <a:t>gi inspirasjon til å utvikle seg som fagperson </a:t>
            </a:r>
          </a:p>
        </p:txBody>
      </p:sp>
      <p:sp>
        <p:nvSpPr>
          <p:cNvPr id="17" name="TekstSylinder 16">
            <a:extLst>
              <a:ext uri="{FF2B5EF4-FFF2-40B4-BE49-F238E27FC236}">
                <a16:creationId xmlns:a16="http://schemas.microsoft.com/office/drawing/2014/main" id="{6027D630-A8C6-4BD0-899B-31A535DB5750}"/>
              </a:ext>
            </a:extLst>
          </p:cNvPr>
          <p:cNvSpPr txBox="1"/>
          <p:nvPr/>
        </p:nvSpPr>
        <p:spPr>
          <a:xfrm>
            <a:off x="444902" y="4067309"/>
            <a:ext cx="5230451" cy="1200329"/>
          </a:xfrm>
          <a:prstGeom prst="rect">
            <a:avLst/>
          </a:prstGeom>
          <a:noFill/>
        </p:spPr>
        <p:txBody>
          <a:bodyPr wrap="square">
            <a:spAutoFit/>
          </a:bodyPr>
          <a:lstStyle/>
          <a:p>
            <a:pPr algn="l" fontAlgn="base"/>
            <a:r>
              <a:rPr lang="nb-NO">
                <a:solidFill>
                  <a:srgbClr val="000000"/>
                </a:solidFill>
              </a:rPr>
              <a:t>B</a:t>
            </a:r>
            <a:r>
              <a:rPr lang="nb-NO" b="0" i="0">
                <a:solidFill>
                  <a:srgbClr val="000000"/>
                </a:solidFill>
                <a:effectLst/>
              </a:rPr>
              <a:t>ruk verktøyet:</a:t>
            </a:r>
          </a:p>
          <a:p>
            <a:pPr marL="285750" indent="-285750" algn="l" fontAlgn="base">
              <a:buFont typeface="Arial" panose="020B0604020202020204" pitchFamily="34" charset="0"/>
              <a:buChar char="•"/>
            </a:pPr>
            <a:r>
              <a:rPr lang="nb-NO" b="0" i="0">
                <a:solidFill>
                  <a:srgbClr val="000000"/>
                </a:solidFill>
                <a:effectLst/>
              </a:rPr>
              <a:t>alene for å kartlegge egen kompetanse</a:t>
            </a:r>
          </a:p>
          <a:p>
            <a:pPr marL="285750" indent="-285750" algn="l" fontAlgn="base">
              <a:buFont typeface="Arial" panose="020B0604020202020204" pitchFamily="34" charset="0"/>
              <a:buChar char="•"/>
            </a:pPr>
            <a:r>
              <a:rPr lang="nb-NO" b="0" i="0">
                <a:solidFill>
                  <a:srgbClr val="000000"/>
                </a:solidFill>
                <a:effectLst/>
              </a:rPr>
              <a:t>sammen med kolleger som utgangspunkt for samtaler om kompetanse og kompetanseutvikling</a:t>
            </a:r>
          </a:p>
        </p:txBody>
      </p:sp>
    </p:spTree>
    <p:extLst>
      <p:ext uri="{BB962C8B-B14F-4D97-AF65-F5344CB8AC3E}">
        <p14:creationId xmlns:p14="http://schemas.microsoft.com/office/powerpoint/2010/main" val="336855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r>
              <a:rPr lang="nb-NO" dirty="0"/>
              <a:t>Min kompetanse</a:t>
            </a:r>
          </a:p>
        </p:txBody>
      </p:sp>
      <p:pic>
        <p:nvPicPr>
          <p:cNvPr id="4" name="Bilde 3">
            <a:extLst>
              <a:ext uri="{FF2B5EF4-FFF2-40B4-BE49-F238E27FC236}">
                <a16:creationId xmlns:a16="http://schemas.microsoft.com/office/drawing/2014/main" id="{6096E79C-ED49-4114-B6CA-1E8F65223874}"/>
              </a:ext>
            </a:extLst>
          </p:cNvPr>
          <p:cNvPicPr>
            <a:picLocks noChangeAspect="1"/>
          </p:cNvPicPr>
          <p:nvPr/>
        </p:nvPicPr>
        <p:blipFill rotWithShape="1">
          <a:blip r:embed="rId3"/>
          <a:srcRect t="16234" r="1619" b="28864"/>
          <a:stretch/>
        </p:blipFill>
        <p:spPr>
          <a:xfrm>
            <a:off x="185240" y="1860885"/>
            <a:ext cx="11741891" cy="3481137"/>
          </a:xfrm>
          <a:prstGeom prst="rect">
            <a:avLst/>
          </a:prstGeom>
          <a:ln w="6350">
            <a:solidFill>
              <a:schemeClr val="tx1"/>
            </a:solidFill>
          </a:ln>
        </p:spPr>
      </p:pic>
    </p:spTree>
    <p:extLst>
      <p:ext uri="{BB962C8B-B14F-4D97-AF65-F5344CB8AC3E}">
        <p14:creationId xmlns:p14="http://schemas.microsoft.com/office/powerpoint/2010/main" val="300268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Kvalitet i karriereveiledning</a:t>
            </a:r>
          </a:p>
        </p:txBody>
      </p:sp>
    </p:spTree>
    <p:extLst>
      <p:ext uri="{BB962C8B-B14F-4D97-AF65-F5344CB8AC3E}">
        <p14:creationId xmlns:p14="http://schemas.microsoft.com/office/powerpoint/2010/main" val="743068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Kvalitetsrammeverket oppsummert</a:t>
            </a:r>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pic>
        <p:nvPicPr>
          <p:cNvPr id="4" name="Bilde 3">
            <a:extLst>
              <a:ext uri="{FF2B5EF4-FFF2-40B4-BE49-F238E27FC236}">
                <a16:creationId xmlns:a16="http://schemas.microsoft.com/office/drawing/2014/main" id="{D16B2CF0-244B-448A-BAE9-EC5789B6F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18334"/>
            <a:ext cx="4990554" cy="4832046"/>
          </a:xfrm>
          <a:prstGeom prst="rect">
            <a:avLst/>
          </a:prstGeom>
        </p:spPr>
      </p:pic>
      <p:sp>
        <p:nvSpPr>
          <p:cNvPr id="6" name="TekstSylinder 5">
            <a:extLst>
              <a:ext uri="{FF2B5EF4-FFF2-40B4-BE49-F238E27FC236}">
                <a16:creationId xmlns:a16="http://schemas.microsoft.com/office/drawing/2014/main" id="{0997733F-A952-48CC-8AB8-E35C8B8E3B4A}"/>
              </a:ext>
            </a:extLst>
          </p:cNvPr>
          <p:cNvSpPr txBox="1"/>
          <p:nvPr/>
        </p:nvSpPr>
        <p:spPr>
          <a:xfrm>
            <a:off x="6726524" y="1967062"/>
            <a:ext cx="4990554" cy="3939540"/>
          </a:xfrm>
          <a:prstGeom prst="rect">
            <a:avLst/>
          </a:prstGeom>
          <a:noFill/>
        </p:spPr>
        <p:txBody>
          <a:bodyPr wrap="square">
            <a:spAutoFit/>
          </a:bodyPr>
          <a:lstStyle/>
          <a:p>
            <a:pPr marL="571500" indent="-571500">
              <a:buFont typeface="Wingdings" panose="05000000000000000000" pitchFamily="2" charset="2"/>
              <a:buChar char="ü"/>
            </a:pPr>
            <a:r>
              <a:rPr lang="nb-NO" sz="2400" dirty="0">
                <a:solidFill>
                  <a:srgbClr val="000000"/>
                </a:solidFill>
              </a:rPr>
              <a:t>Ha fokus på etikk!</a:t>
            </a:r>
          </a:p>
          <a:p>
            <a:pPr marL="571500" indent="-571500">
              <a:buFont typeface="Wingdings" panose="05000000000000000000" pitchFamily="2" charset="2"/>
              <a:buChar char="ü"/>
            </a:pPr>
            <a:endParaRPr lang="nb-NO" sz="2400" dirty="0">
              <a:solidFill>
                <a:srgbClr val="000000"/>
              </a:solidFill>
            </a:endParaRPr>
          </a:p>
          <a:p>
            <a:pPr marL="571500" indent="-571500">
              <a:buFont typeface="Wingdings" panose="05000000000000000000" pitchFamily="2" charset="2"/>
              <a:buChar char="ü"/>
            </a:pPr>
            <a:r>
              <a:rPr lang="nb-NO" sz="2400" dirty="0">
                <a:solidFill>
                  <a:srgbClr val="000000"/>
                </a:solidFill>
              </a:rPr>
              <a:t>Vær opptatt av utbytte!</a:t>
            </a:r>
          </a:p>
          <a:p>
            <a:pPr marL="571500" indent="-571500">
              <a:buFont typeface="Wingdings" panose="05000000000000000000" pitchFamily="2" charset="2"/>
              <a:buChar char="ü"/>
            </a:pPr>
            <a:endParaRPr lang="nb-NO" sz="2400" dirty="0">
              <a:solidFill>
                <a:srgbClr val="000000"/>
              </a:solidFill>
            </a:endParaRPr>
          </a:p>
          <a:p>
            <a:pPr marL="571500" indent="-571500">
              <a:buFont typeface="Wingdings" panose="05000000000000000000" pitchFamily="2" charset="2"/>
              <a:buChar char="ü"/>
            </a:pPr>
            <a:r>
              <a:rPr lang="nb-NO" sz="2400" dirty="0">
                <a:solidFill>
                  <a:srgbClr val="000000"/>
                </a:solidFill>
              </a:rPr>
              <a:t>Ta ansvar for kompetanse!</a:t>
            </a:r>
          </a:p>
          <a:p>
            <a:pPr marL="571500" indent="-571500">
              <a:buFont typeface="Wingdings" panose="05000000000000000000" pitchFamily="2" charset="2"/>
              <a:buChar char="ü"/>
            </a:pPr>
            <a:endParaRPr lang="nb-NO" sz="2400" dirty="0">
              <a:solidFill>
                <a:srgbClr val="000000"/>
              </a:solidFill>
            </a:endParaRPr>
          </a:p>
          <a:p>
            <a:pPr marL="571500" indent="-571500">
              <a:buFont typeface="Wingdings" panose="05000000000000000000" pitchFamily="2" charset="2"/>
              <a:buChar char="ü"/>
            </a:pPr>
            <a:r>
              <a:rPr lang="nb-NO" sz="2400" dirty="0">
                <a:solidFill>
                  <a:srgbClr val="000000"/>
                </a:solidFill>
              </a:rPr>
              <a:t>Jobb systematisk med kvalitetsutvikling</a:t>
            </a:r>
            <a:r>
              <a:rPr lang="nb-NO" sz="1800" dirty="0"/>
              <a:t>!</a:t>
            </a:r>
          </a:p>
          <a:p>
            <a:pPr marL="571500" indent="-571500">
              <a:buFont typeface="Wingdings" panose="05000000000000000000" pitchFamily="2" charset="2"/>
              <a:buChar char="ü"/>
            </a:pPr>
            <a:endParaRPr lang="nb-NO" sz="2000" dirty="0"/>
          </a:p>
          <a:p>
            <a:pPr marL="571500" indent="-571500">
              <a:buFont typeface="Wingdings" panose="05000000000000000000" pitchFamily="2" charset="2"/>
              <a:buChar char="ü"/>
            </a:pPr>
            <a:endParaRPr lang="nb-NO" sz="2000" dirty="0"/>
          </a:p>
          <a:p>
            <a:endParaRPr lang="nb-NO" dirty="0"/>
          </a:p>
        </p:txBody>
      </p:sp>
    </p:spTree>
    <p:extLst>
      <p:ext uri="{BB962C8B-B14F-4D97-AF65-F5344CB8AC3E}">
        <p14:creationId xmlns:p14="http://schemas.microsoft.com/office/powerpoint/2010/main" val="356908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4800" dirty="0">
                <a:latin typeface="+mj-lt"/>
              </a:rPr>
              <a:t>Kvalitetsrammeverket består av fire deler</a:t>
            </a:r>
            <a:br>
              <a:rPr lang="nb-NO" sz="4800" dirty="0">
                <a:latin typeface="+mj-lt"/>
              </a:rPr>
            </a:br>
            <a:endParaRPr lang="nb-NO" dirty="0"/>
          </a:p>
        </p:txBody>
      </p:sp>
      <p:pic>
        <p:nvPicPr>
          <p:cNvPr id="4" name="Bilde 3">
            <a:extLst>
              <a:ext uri="{FF2B5EF4-FFF2-40B4-BE49-F238E27FC236}">
                <a16:creationId xmlns:a16="http://schemas.microsoft.com/office/drawing/2014/main" id="{4F54A681-51F0-44EA-91E3-3A54A28E0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566" y="2770901"/>
            <a:ext cx="1035815" cy="466116"/>
          </a:xfrm>
          <a:prstGeom prst="rect">
            <a:avLst/>
          </a:prstGeom>
        </p:spPr>
      </p:pic>
      <p:pic>
        <p:nvPicPr>
          <p:cNvPr id="5" name="Bilde 4">
            <a:extLst>
              <a:ext uri="{FF2B5EF4-FFF2-40B4-BE49-F238E27FC236}">
                <a16:creationId xmlns:a16="http://schemas.microsoft.com/office/drawing/2014/main" id="{F944FC29-D6C3-41A9-A55F-393D6DEF1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230" y="4188882"/>
            <a:ext cx="3486114" cy="588157"/>
          </a:xfrm>
          <a:prstGeom prst="rect">
            <a:avLst/>
          </a:prstGeom>
        </p:spPr>
      </p:pic>
      <p:pic>
        <p:nvPicPr>
          <p:cNvPr id="6" name="Bilde 5">
            <a:extLst>
              <a:ext uri="{FF2B5EF4-FFF2-40B4-BE49-F238E27FC236}">
                <a16:creationId xmlns:a16="http://schemas.microsoft.com/office/drawing/2014/main" id="{3A086799-A2A6-4B07-BD76-94F65C127A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566" y="1545232"/>
            <a:ext cx="3486114" cy="459310"/>
          </a:xfrm>
          <a:prstGeom prst="rect">
            <a:avLst/>
          </a:prstGeom>
        </p:spPr>
      </p:pic>
      <p:sp>
        <p:nvSpPr>
          <p:cNvPr id="7" name="Snakkeboble: oval 6">
            <a:extLst>
              <a:ext uri="{FF2B5EF4-FFF2-40B4-BE49-F238E27FC236}">
                <a16:creationId xmlns:a16="http://schemas.microsoft.com/office/drawing/2014/main" id="{2A7F4EFA-3ABB-47F3-B623-80C4055A9A0D}"/>
              </a:ext>
            </a:extLst>
          </p:cNvPr>
          <p:cNvSpPr/>
          <p:nvPr/>
        </p:nvSpPr>
        <p:spPr>
          <a:xfrm>
            <a:off x="7856562" y="1120616"/>
            <a:ext cx="2777681" cy="1823578"/>
          </a:xfrm>
          <a:prstGeom prst="wedgeEllipseCallout">
            <a:avLst>
              <a:gd name="adj1" fmla="val -84702"/>
              <a:gd name="adj2" fmla="val -11426"/>
            </a:avLst>
          </a:prstGeom>
          <a:solidFill>
            <a:srgbClr val="FFDD7C">
              <a:alpha val="78000"/>
            </a:srgbClr>
          </a:solidFill>
          <a:ln>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sz="1900" dirty="0">
                <a:solidFill>
                  <a:schemeClr val="accent6">
                    <a:lumMod val="50000"/>
                  </a:schemeClr>
                </a:solidFill>
                <a:latin typeface="+mj-lt"/>
              </a:rPr>
              <a:t>Hva må de som jobber med  karriereveiledning kunne?</a:t>
            </a:r>
          </a:p>
        </p:txBody>
      </p:sp>
      <p:sp>
        <p:nvSpPr>
          <p:cNvPr id="8" name="Snakkeboble: oval 7">
            <a:extLst>
              <a:ext uri="{FF2B5EF4-FFF2-40B4-BE49-F238E27FC236}">
                <a16:creationId xmlns:a16="http://schemas.microsoft.com/office/drawing/2014/main" id="{01922186-DFCF-4DB8-967A-301A92DC8186}"/>
              </a:ext>
            </a:extLst>
          </p:cNvPr>
          <p:cNvSpPr/>
          <p:nvPr/>
        </p:nvSpPr>
        <p:spPr>
          <a:xfrm>
            <a:off x="4088423" y="2122374"/>
            <a:ext cx="2665379" cy="1643640"/>
          </a:xfrm>
          <a:prstGeom prst="wedgeEllipseCallout">
            <a:avLst>
              <a:gd name="adj1" fmla="val -80322"/>
              <a:gd name="adj2" fmla="val 6931"/>
            </a:avLst>
          </a:prstGeom>
          <a:solidFill>
            <a:srgbClr val="79E1D9"/>
          </a:solidFill>
          <a:ln>
            <a:solidFill>
              <a:srgbClr val="79E1D9"/>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sz="1900" dirty="0">
                <a:solidFill>
                  <a:schemeClr val="accent6">
                    <a:lumMod val="50000"/>
                  </a:schemeClr>
                </a:solidFill>
                <a:latin typeface="+mj-lt"/>
              </a:rPr>
              <a:t>Hva er god etisk praksis?</a:t>
            </a:r>
          </a:p>
        </p:txBody>
      </p:sp>
      <p:sp>
        <p:nvSpPr>
          <p:cNvPr id="9" name="Snakkeboble: oval 8">
            <a:extLst>
              <a:ext uri="{FF2B5EF4-FFF2-40B4-BE49-F238E27FC236}">
                <a16:creationId xmlns:a16="http://schemas.microsoft.com/office/drawing/2014/main" id="{772BEE23-17CC-4E5C-B69F-7398FB4B72F9}"/>
              </a:ext>
            </a:extLst>
          </p:cNvPr>
          <p:cNvSpPr/>
          <p:nvPr/>
        </p:nvSpPr>
        <p:spPr>
          <a:xfrm>
            <a:off x="7150488" y="3072899"/>
            <a:ext cx="3033539" cy="1960608"/>
          </a:xfrm>
          <a:prstGeom prst="wedgeEllipseCallout">
            <a:avLst>
              <a:gd name="adj1" fmla="val -78862"/>
              <a:gd name="adj2" fmla="val 8112"/>
            </a:avLst>
          </a:prstGeom>
          <a:solidFill>
            <a:srgbClr val="FF5C54"/>
          </a:solidFill>
          <a:ln>
            <a:solidFill>
              <a:srgbClr val="D24617"/>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dirty="0">
                <a:solidFill>
                  <a:schemeClr val="accent6">
                    <a:lumMod val="50000"/>
                  </a:schemeClr>
                </a:solidFill>
                <a:latin typeface="+mj-lt"/>
              </a:rPr>
              <a:t>Hva skal utbyttet av karriereveiledningen være?</a:t>
            </a:r>
          </a:p>
        </p:txBody>
      </p:sp>
      <p:pic>
        <p:nvPicPr>
          <p:cNvPr id="10" name="Bilde 9">
            <a:extLst>
              <a:ext uri="{FF2B5EF4-FFF2-40B4-BE49-F238E27FC236}">
                <a16:creationId xmlns:a16="http://schemas.microsoft.com/office/drawing/2014/main" id="{F2B054EE-1EF9-4CFD-8524-13DA8EB4AC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4566" y="5548042"/>
            <a:ext cx="2665379" cy="477541"/>
          </a:xfrm>
          <a:prstGeom prst="rect">
            <a:avLst/>
          </a:prstGeom>
        </p:spPr>
      </p:pic>
      <p:sp>
        <p:nvSpPr>
          <p:cNvPr id="11" name="Snakkeboble: oval 10">
            <a:extLst>
              <a:ext uri="{FF2B5EF4-FFF2-40B4-BE49-F238E27FC236}">
                <a16:creationId xmlns:a16="http://schemas.microsoft.com/office/drawing/2014/main" id="{014CDCE1-28C4-4D25-8CFB-A95CEDB8A237}"/>
              </a:ext>
            </a:extLst>
          </p:cNvPr>
          <p:cNvSpPr/>
          <p:nvPr/>
        </p:nvSpPr>
        <p:spPr>
          <a:xfrm>
            <a:off x="5750023" y="4875023"/>
            <a:ext cx="2665379" cy="1823578"/>
          </a:xfrm>
          <a:prstGeom prst="wedgeEllipseCallout">
            <a:avLst>
              <a:gd name="adj1" fmla="val -81417"/>
              <a:gd name="adj2" fmla="val 1953"/>
            </a:avLst>
          </a:prstGeom>
          <a:solidFill>
            <a:srgbClr val="ADB2DB"/>
          </a:solidFill>
          <a:ln>
            <a:solidFill>
              <a:srgbClr val="ADB2DB"/>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dirty="0">
                <a:solidFill>
                  <a:schemeClr val="accent6">
                    <a:lumMod val="50000"/>
                  </a:schemeClr>
                </a:solidFill>
                <a:latin typeface="+mj-lt"/>
              </a:rPr>
              <a:t>Hvordan vet vi at det vi gjør har god kvalitet?</a:t>
            </a:r>
          </a:p>
        </p:txBody>
      </p:sp>
    </p:spTree>
    <p:extLst>
      <p:ext uri="{BB962C8B-B14F-4D97-AF65-F5344CB8AC3E}">
        <p14:creationId xmlns:p14="http://schemas.microsoft.com/office/powerpoint/2010/main" val="205710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Kompetansestandarder</a:t>
            </a:r>
          </a:p>
        </p:txBody>
      </p:sp>
      <p:pic>
        <p:nvPicPr>
          <p:cNvPr id="5" name="Bilde 4" descr="Et bilde som inneholder LEGO, leke&#10;&#10;Automatisk generert beskrivelse">
            <a:extLst>
              <a:ext uri="{FF2B5EF4-FFF2-40B4-BE49-F238E27FC236}">
                <a16:creationId xmlns:a16="http://schemas.microsoft.com/office/drawing/2014/main" id="{1F17DCCE-B0B1-4D6D-B891-F779591CA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870" y="1688347"/>
            <a:ext cx="5307334" cy="4858748"/>
          </a:xfrm>
          <a:prstGeom prst="rect">
            <a:avLst/>
          </a:prstGeom>
        </p:spPr>
      </p:pic>
    </p:spTree>
    <p:extLst>
      <p:ext uri="{BB962C8B-B14F-4D97-AF65-F5344CB8AC3E}">
        <p14:creationId xmlns:p14="http://schemas.microsoft.com/office/powerpoint/2010/main" val="1331798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Hvilken status har kompetansestandardene?</a:t>
            </a:r>
          </a:p>
        </p:txBody>
      </p:sp>
      <p:sp>
        <p:nvSpPr>
          <p:cNvPr id="4" name="TekstSylinder 3">
            <a:extLst>
              <a:ext uri="{FF2B5EF4-FFF2-40B4-BE49-F238E27FC236}">
                <a16:creationId xmlns:a16="http://schemas.microsoft.com/office/drawing/2014/main" id="{D080D8B3-8795-450E-8A69-141AD8514D8A}"/>
              </a:ext>
            </a:extLst>
          </p:cNvPr>
          <p:cNvSpPr txBox="1"/>
          <p:nvPr/>
        </p:nvSpPr>
        <p:spPr>
          <a:xfrm>
            <a:off x="478972" y="2066835"/>
            <a:ext cx="3352799" cy="2679335"/>
          </a:xfrm>
          <a:prstGeom prst="rect">
            <a:avLst/>
          </a:prstGeom>
          <a:noFill/>
        </p:spPr>
        <p:txBody>
          <a:bodyPr wrap="square">
            <a:spAutoFit/>
          </a:bodyPr>
          <a:lstStyle/>
          <a:p>
            <a:pPr marL="342900" indent="-342900" algn="l">
              <a:buFont typeface="Arial" panose="020B0604020202020204" pitchFamily="34" charset="0"/>
              <a:buChar char="•"/>
            </a:pPr>
            <a:r>
              <a:rPr lang="nb-NO" sz="1800" dirty="0">
                <a:solidFill>
                  <a:schemeClr val="accent6">
                    <a:lumMod val="50000"/>
                  </a:schemeClr>
                </a:solidFill>
                <a:latin typeface="SourceSansPro-Regular"/>
              </a:rPr>
              <a:t>K</a:t>
            </a:r>
            <a:r>
              <a:rPr lang="nb-NO" sz="1800" i="0" dirty="0">
                <a:solidFill>
                  <a:schemeClr val="accent6">
                    <a:lumMod val="50000"/>
                  </a:schemeClr>
                </a:solidFill>
                <a:effectLst/>
                <a:latin typeface="SourceSansPro-Regular"/>
              </a:rPr>
              <a:t>ompetansestandardene angir per i dag en faglig standard</a:t>
            </a:r>
            <a:endParaRPr lang="nb-NO" sz="1800" dirty="0">
              <a:solidFill>
                <a:schemeClr val="accent6">
                  <a:lumMod val="50000"/>
                </a:schemeClr>
              </a:solidFill>
              <a:latin typeface="SourceSansPro-Regular"/>
            </a:endParaRPr>
          </a:p>
          <a:p>
            <a:pPr marL="342900" indent="-342900" algn="l">
              <a:buFont typeface="Arial" panose="020B0604020202020204" pitchFamily="34" charset="0"/>
              <a:buChar char="•"/>
            </a:pPr>
            <a:r>
              <a:rPr lang="nb-NO" sz="1800" i="0" dirty="0">
                <a:solidFill>
                  <a:schemeClr val="accent6">
                    <a:lumMod val="50000"/>
                  </a:schemeClr>
                </a:solidFill>
                <a:effectLst/>
                <a:latin typeface="SourceSansPro-Regular"/>
              </a:rPr>
              <a:t>De er ikke formelle krav, satt av myndighetene</a:t>
            </a:r>
          </a:p>
          <a:p>
            <a:pPr marL="342900" indent="-342900" algn="l">
              <a:buFont typeface="Arial" panose="020B0604020202020204" pitchFamily="34" charset="0"/>
              <a:buChar char="•"/>
            </a:pPr>
            <a:r>
              <a:rPr lang="nb-NO" sz="1800" i="0" dirty="0">
                <a:solidFill>
                  <a:schemeClr val="accent6">
                    <a:lumMod val="50000"/>
                  </a:schemeClr>
                </a:solidFill>
                <a:effectLst/>
                <a:latin typeface="SourceSansPro-Regular"/>
              </a:rPr>
              <a:t>Hva slags formell status kompetansestandardene eventuelt skal ha i framtiden, er ikke avklart</a:t>
            </a:r>
          </a:p>
        </p:txBody>
      </p:sp>
      <p:pic>
        <p:nvPicPr>
          <p:cNvPr id="5" name="Bilde 4">
            <a:extLst>
              <a:ext uri="{FF2B5EF4-FFF2-40B4-BE49-F238E27FC236}">
                <a16:creationId xmlns:a16="http://schemas.microsoft.com/office/drawing/2014/main" id="{95296A93-6125-415C-B978-222316DCA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414" y="1942102"/>
            <a:ext cx="6468172" cy="4144570"/>
          </a:xfrm>
          <a:prstGeom prst="rect">
            <a:avLst/>
          </a:prstGeom>
        </p:spPr>
      </p:pic>
    </p:spTree>
    <p:extLst>
      <p:ext uri="{BB962C8B-B14F-4D97-AF65-F5344CB8AC3E}">
        <p14:creationId xmlns:p14="http://schemas.microsoft.com/office/powerpoint/2010/main" val="387160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01344" y="365125"/>
            <a:ext cx="6052456" cy="2802617"/>
          </a:xfrm>
        </p:spPr>
        <p:txBody>
          <a:bodyPr>
            <a:normAutofit/>
          </a:bodyPr>
          <a:lstStyle/>
          <a:p>
            <a:r>
              <a:rPr lang="nb-NO" sz="3200" dirty="0"/>
              <a:t>Arbeidsområder, oppgaver og roller på karriereveiledningsfeltet</a:t>
            </a:r>
          </a:p>
        </p:txBody>
      </p:sp>
      <p:pic>
        <p:nvPicPr>
          <p:cNvPr id="3" name="Bilde 2">
            <a:extLst>
              <a:ext uri="{FF2B5EF4-FFF2-40B4-BE49-F238E27FC236}">
                <a16:creationId xmlns:a16="http://schemas.microsoft.com/office/drawing/2014/main" id="{A476524E-C321-4B9E-81A7-673BD4CE9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6" y="301555"/>
            <a:ext cx="6149700" cy="5790902"/>
          </a:xfrm>
          <a:prstGeom prst="rect">
            <a:avLst/>
          </a:prstGeom>
        </p:spPr>
      </p:pic>
      <p:sp>
        <p:nvSpPr>
          <p:cNvPr id="5" name="TekstSylinder 4">
            <a:extLst>
              <a:ext uri="{FF2B5EF4-FFF2-40B4-BE49-F238E27FC236}">
                <a16:creationId xmlns:a16="http://schemas.microsoft.com/office/drawing/2014/main" id="{7FEC2C02-44E7-4AD1-B710-9FA0590FE6BA}"/>
              </a:ext>
            </a:extLst>
          </p:cNvPr>
          <p:cNvSpPr txBox="1"/>
          <p:nvPr/>
        </p:nvSpPr>
        <p:spPr>
          <a:xfrm>
            <a:off x="7119254" y="3382849"/>
            <a:ext cx="4855030" cy="1200329"/>
          </a:xfrm>
          <a:prstGeom prst="rect">
            <a:avLst/>
          </a:prstGeom>
          <a:noFill/>
        </p:spPr>
        <p:txBody>
          <a:bodyPr wrap="square">
            <a:spAutoFit/>
          </a:bodyPr>
          <a:lstStyle/>
          <a:p>
            <a:pPr marL="285750" indent="-285750">
              <a:buFont typeface="Wingdings" panose="05000000000000000000" pitchFamily="2" charset="2"/>
              <a:buChar char="Ø"/>
            </a:pPr>
            <a:r>
              <a:rPr lang="nb-NO" sz="1800" dirty="0">
                <a:solidFill>
                  <a:schemeClr val="accent6">
                    <a:lumMod val="50000"/>
                  </a:schemeClr>
                </a:solidFill>
              </a:rPr>
              <a:t>Hvem er ansvarlig for karriereveiledningen på systemnivå?</a:t>
            </a:r>
          </a:p>
          <a:p>
            <a:pPr marL="285750" indent="-285750">
              <a:buFont typeface="Wingdings" panose="05000000000000000000" pitchFamily="2" charset="2"/>
              <a:buChar char="Ø"/>
            </a:pPr>
            <a:r>
              <a:rPr lang="nb-NO" sz="1800" dirty="0">
                <a:solidFill>
                  <a:schemeClr val="accent6">
                    <a:lumMod val="50000"/>
                  </a:schemeClr>
                </a:solidFill>
              </a:rPr>
              <a:t>Hvem jobber med karriereveiledning i praksisfeltet?</a:t>
            </a:r>
          </a:p>
        </p:txBody>
      </p:sp>
    </p:spTree>
    <p:extLst>
      <p:ext uri="{BB962C8B-B14F-4D97-AF65-F5344CB8AC3E}">
        <p14:creationId xmlns:p14="http://schemas.microsoft.com/office/powerpoint/2010/main" val="316926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02086" y="365126"/>
            <a:ext cx="6085114" cy="1387474"/>
          </a:xfrm>
        </p:spPr>
        <p:txBody>
          <a:bodyPr>
            <a:normAutofit fontScale="90000"/>
          </a:bodyPr>
          <a:lstStyle/>
          <a:p>
            <a:r>
              <a:rPr lang="nb-NO" dirty="0"/>
              <a:t>Kompetansestandardene</a:t>
            </a:r>
          </a:p>
        </p:txBody>
      </p:sp>
      <p:pic>
        <p:nvPicPr>
          <p:cNvPr id="3" name="Bilde 2">
            <a:extLst>
              <a:ext uri="{FF2B5EF4-FFF2-40B4-BE49-F238E27FC236}">
                <a16:creationId xmlns:a16="http://schemas.microsoft.com/office/drawing/2014/main" id="{C14C8A43-DB90-4527-ADD7-2AD1D9133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56" y="334607"/>
            <a:ext cx="5771147" cy="5769548"/>
          </a:xfrm>
          <a:prstGeom prst="rect">
            <a:avLst/>
          </a:prstGeom>
        </p:spPr>
      </p:pic>
      <p:sp>
        <p:nvSpPr>
          <p:cNvPr id="4" name="TekstSylinder 3">
            <a:extLst>
              <a:ext uri="{FF2B5EF4-FFF2-40B4-BE49-F238E27FC236}">
                <a16:creationId xmlns:a16="http://schemas.microsoft.com/office/drawing/2014/main" id="{0F170FF2-6730-4BB8-8E17-3C3E136E54C7}"/>
              </a:ext>
            </a:extLst>
          </p:cNvPr>
          <p:cNvSpPr txBox="1"/>
          <p:nvPr/>
        </p:nvSpPr>
        <p:spPr>
          <a:xfrm>
            <a:off x="6934200" y="2198914"/>
            <a:ext cx="4615543" cy="3477875"/>
          </a:xfrm>
          <a:prstGeom prst="rect">
            <a:avLst/>
          </a:prstGeom>
          <a:noFill/>
        </p:spPr>
        <p:txBody>
          <a:bodyPr wrap="square" rtlCol="0">
            <a:spAutoFit/>
          </a:bodyPr>
          <a:lstStyle/>
          <a:p>
            <a:pPr marL="342900" indent="-342900" algn="l">
              <a:buFont typeface="Arial" panose="020B0604020202020204" pitchFamily="34" charset="0"/>
              <a:buChar char="•"/>
            </a:pPr>
            <a:r>
              <a:rPr lang="nb-NO" sz="2000" i="0" u="none" strike="noStrike" baseline="0" dirty="0">
                <a:solidFill>
                  <a:schemeClr val="accent6">
                    <a:lumMod val="50000"/>
                  </a:schemeClr>
                </a:solidFill>
                <a:latin typeface="SourceSansPro-Regular"/>
              </a:rPr>
              <a:t>Kompetansestandardene består av sju </a:t>
            </a:r>
            <a:r>
              <a:rPr lang="nb-NO" sz="2000" b="1" i="0" u="none" strike="noStrike" baseline="0" dirty="0">
                <a:solidFill>
                  <a:schemeClr val="accent6">
                    <a:lumMod val="50000"/>
                  </a:schemeClr>
                </a:solidFill>
                <a:latin typeface="SourceSansPro-Regular"/>
              </a:rPr>
              <a:t>kompetanseområder</a:t>
            </a:r>
            <a:r>
              <a:rPr lang="nb-NO" sz="2000" i="0" u="none" strike="noStrike" baseline="0" dirty="0">
                <a:solidFill>
                  <a:schemeClr val="accent6">
                    <a:lumMod val="50000"/>
                  </a:schemeClr>
                </a:solidFill>
                <a:latin typeface="SourceSansPro-Regular"/>
              </a:rPr>
              <a:t>:</a:t>
            </a:r>
          </a:p>
          <a:p>
            <a:pPr marL="800100" lvl="1" indent="-342900">
              <a:buFont typeface="Arial" panose="020B0604020202020204" pitchFamily="34" charset="0"/>
              <a:buChar char="•"/>
            </a:pPr>
            <a:r>
              <a:rPr lang="nb-NO" sz="2000" dirty="0">
                <a:solidFill>
                  <a:schemeClr val="accent6">
                    <a:lumMod val="50000"/>
                  </a:schemeClr>
                </a:solidFill>
                <a:latin typeface="SourceSansPro-Regular"/>
              </a:rPr>
              <a:t>Områdene gir en oversikt over hva karriereveiledning innebærer </a:t>
            </a:r>
          </a:p>
          <a:p>
            <a:pPr marL="342900" indent="-342900" algn="l">
              <a:buFont typeface="Arial" panose="020B0604020202020204" pitchFamily="34" charset="0"/>
              <a:buChar char="•"/>
            </a:pPr>
            <a:endParaRPr lang="nb-NO" sz="2000" i="0" u="none" strike="noStrike" baseline="0" dirty="0">
              <a:solidFill>
                <a:schemeClr val="accent6">
                  <a:lumMod val="50000"/>
                </a:schemeClr>
              </a:solidFill>
              <a:latin typeface="SourceSansPro-Regular"/>
            </a:endParaRPr>
          </a:p>
          <a:p>
            <a:pPr marL="342900" indent="-342900">
              <a:buFont typeface="Arial" panose="020B0604020202020204" pitchFamily="34" charset="0"/>
              <a:buChar char="•"/>
            </a:pPr>
            <a:r>
              <a:rPr lang="nb-NO" sz="2000" dirty="0">
                <a:solidFill>
                  <a:schemeClr val="accent6">
                    <a:lumMod val="50000"/>
                  </a:schemeClr>
                </a:solidFill>
                <a:latin typeface="SourceSansPro-Regular"/>
              </a:rPr>
              <a:t>Kompetansestandardene angir hvilken kompetanse en profesjonell karriereveileder bør ha av:</a:t>
            </a:r>
          </a:p>
          <a:p>
            <a:pPr marL="800100" lvl="1" indent="-342900">
              <a:buFont typeface="Arial" panose="020B0604020202020204" pitchFamily="34" charset="0"/>
              <a:buChar char="•"/>
            </a:pPr>
            <a:r>
              <a:rPr lang="nb-NO" sz="2000" dirty="0">
                <a:solidFill>
                  <a:schemeClr val="accent6">
                    <a:lumMod val="50000"/>
                  </a:schemeClr>
                </a:solidFill>
                <a:latin typeface="SourceSansPro-Regular"/>
              </a:rPr>
              <a:t>kunnskaper </a:t>
            </a:r>
          </a:p>
          <a:p>
            <a:pPr marL="800100" lvl="1" indent="-342900">
              <a:buFont typeface="Arial" panose="020B0604020202020204" pitchFamily="34" charset="0"/>
              <a:buChar char="•"/>
            </a:pPr>
            <a:r>
              <a:rPr lang="nb-NO" sz="2000" dirty="0">
                <a:solidFill>
                  <a:schemeClr val="accent6">
                    <a:lumMod val="50000"/>
                  </a:schemeClr>
                </a:solidFill>
                <a:latin typeface="SourceSansPro-Regular"/>
              </a:rPr>
              <a:t>ferdigheter</a:t>
            </a:r>
          </a:p>
          <a:p>
            <a:pPr marL="800100" lvl="1" indent="-342900">
              <a:buFont typeface="Arial" panose="020B0604020202020204" pitchFamily="34" charset="0"/>
              <a:buChar char="•"/>
            </a:pPr>
            <a:r>
              <a:rPr lang="nb-NO" sz="2000" dirty="0">
                <a:solidFill>
                  <a:schemeClr val="accent6">
                    <a:lumMod val="50000"/>
                  </a:schemeClr>
                </a:solidFill>
                <a:latin typeface="SourceSansPro-Regular"/>
              </a:rPr>
              <a:t>generell kompetanse</a:t>
            </a:r>
            <a:endParaRPr lang="nb-NO" sz="2000" b="0" i="0" u="none" strike="noStrike" baseline="0" dirty="0">
              <a:solidFill>
                <a:schemeClr val="accent6">
                  <a:lumMod val="50000"/>
                </a:schemeClr>
              </a:solidFill>
              <a:latin typeface="SourceSansPro-Regular"/>
            </a:endParaRPr>
          </a:p>
        </p:txBody>
      </p:sp>
    </p:spTree>
    <p:extLst>
      <p:ext uri="{BB962C8B-B14F-4D97-AF65-F5344CB8AC3E}">
        <p14:creationId xmlns:p14="http://schemas.microsoft.com/office/powerpoint/2010/main" val="367677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3" name="Bilde 2">
            <a:extLst>
              <a:ext uri="{FF2B5EF4-FFF2-40B4-BE49-F238E27FC236}">
                <a16:creationId xmlns:a16="http://schemas.microsoft.com/office/drawing/2014/main" id="{6515891D-2A1D-4DB9-9B9E-E929F7AC1A18}"/>
              </a:ext>
            </a:extLst>
          </p:cNvPr>
          <p:cNvPicPr>
            <a:picLocks noChangeAspect="1"/>
          </p:cNvPicPr>
          <p:nvPr/>
        </p:nvPicPr>
        <p:blipFill>
          <a:blip r:embed="rId3"/>
          <a:stretch>
            <a:fillRect/>
          </a:stretch>
        </p:blipFill>
        <p:spPr>
          <a:xfrm>
            <a:off x="415882" y="0"/>
            <a:ext cx="5183372" cy="6492874"/>
          </a:xfrm>
          <a:prstGeom prst="rect">
            <a:avLst/>
          </a:prstGeom>
        </p:spPr>
      </p:pic>
      <p:pic>
        <p:nvPicPr>
          <p:cNvPr id="4" name="Bilde 3">
            <a:extLst>
              <a:ext uri="{FF2B5EF4-FFF2-40B4-BE49-F238E27FC236}">
                <a16:creationId xmlns:a16="http://schemas.microsoft.com/office/drawing/2014/main" id="{2BE4884F-694E-41C0-9A9A-EEC9C143B9E2}"/>
              </a:ext>
            </a:extLst>
          </p:cNvPr>
          <p:cNvPicPr>
            <a:picLocks noChangeAspect="1"/>
          </p:cNvPicPr>
          <p:nvPr/>
        </p:nvPicPr>
        <p:blipFill>
          <a:blip r:embed="rId4"/>
          <a:stretch>
            <a:fillRect/>
          </a:stretch>
        </p:blipFill>
        <p:spPr>
          <a:xfrm>
            <a:off x="6096000" y="0"/>
            <a:ext cx="5042879" cy="6492874"/>
          </a:xfrm>
          <a:prstGeom prst="rect">
            <a:avLst/>
          </a:prstGeom>
        </p:spPr>
      </p:pic>
    </p:spTree>
    <p:extLst>
      <p:ext uri="{BB962C8B-B14F-4D97-AF65-F5344CB8AC3E}">
        <p14:creationId xmlns:p14="http://schemas.microsoft.com/office/powerpoint/2010/main" val="3071721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en-US" dirty="0">
                <a:solidFill>
                  <a:srgbClr val="000000"/>
                </a:solidFill>
              </a:rPr>
              <a:t>1. </a:t>
            </a:r>
            <a:r>
              <a:rPr lang="en-US" dirty="0" err="1">
                <a:solidFill>
                  <a:srgbClr val="000000"/>
                </a:solidFill>
              </a:rPr>
              <a:t>Veiledningsprosesser</a:t>
            </a:r>
            <a:r>
              <a:rPr lang="en-US" dirty="0">
                <a:solidFill>
                  <a:srgbClr val="000000"/>
                </a:solidFill>
              </a:rPr>
              <a:t> </a:t>
            </a:r>
            <a:r>
              <a:rPr lang="en-US" dirty="0" err="1">
                <a:solidFill>
                  <a:srgbClr val="000000"/>
                </a:solidFill>
              </a:rPr>
              <a:t>og</a:t>
            </a:r>
            <a:r>
              <a:rPr lang="en-US" dirty="0">
                <a:solidFill>
                  <a:srgbClr val="000000"/>
                </a:solidFill>
              </a:rPr>
              <a:t> </a:t>
            </a:r>
            <a:r>
              <a:rPr lang="en-US" dirty="0" err="1">
                <a:solidFill>
                  <a:srgbClr val="000000"/>
                </a:solidFill>
              </a:rPr>
              <a:t>relasjoner</a:t>
            </a:r>
            <a:endParaRPr lang="nb-NO" dirty="0"/>
          </a:p>
        </p:txBody>
      </p:sp>
      <p:sp>
        <p:nvSpPr>
          <p:cNvPr id="3" name="TekstSylinder 2">
            <a:extLst>
              <a:ext uri="{FF2B5EF4-FFF2-40B4-BE49-F238E27FC236}">
                <a16:creationId xmlns:a16="http://schemas.microsoft.com/office/drawing/2014/main" id="{29FDF065-23F3-4701-B940-32237F18E3E1}"/>
              </a:ext>
            </a:extLst>
          </p:cNvPr>
          <p:cNvSpPr txBox="1"/>
          <p:nvPr/>
        </p:nvSpPr>
        <p:spPr>
          <a:xfrm>
            <a:off x="1251858" y="2296886"/>
            <a:ext cx="3755572" cy="2308324"/>
          </a:xfrm>
          <a:prstGeom prst="rect">
            <a:avLst/>
          </a:prstGeom>
          <a:noFill/>
        </p:spPr>
        <p:txBody>
          <a:bodyPr wrap="square" rtlCol="0">
            <a:spAutoFit/>
          </a:bodyPr>
          <a:lstStyle/>
          <a:p>
            <a:pPr marL="0" indent="0">
              <a:buNone/>
            </a:pPr>
            <a:r>
              <a:rPr lang="nb-NO" sz="2400" i="0" u="none" strike="noStrike" baseline="0" dirty="0">
                <a:solidFill>
                  <a:srgbClr val="000000"/>
                </a:solidFill>
              </a:rPr>
              <a:t>Veiledningsprosesser og relasjoner handler om de generelle veilednings- og relasjonsferdighetene som utgjør kjernen i alt veiledningsarbeid.</a:t>
            </a:r>
          </a:p>
        </p:txBody>
      </p:sp>
      <p:pic>
        <p:nvPicPr>
          <p:cNvPr id="4" name="Plassholder for innhold 7">
            <a:extLst>
              <a:ext uri="{FF2B5EF4-FFF2-40B4-BE49-F238E27FC236}">
                <a16:creationId xmlns:a16="http://schemas.microsoft.com/office/drawing/2014/main" id="{A7D75F1C-AC66-46F6-A4C2-87C16C1965D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525" r="7869" b="-2"/>
          <a:stretch/>
        </p:blipFill>
        <p:spPr>
          <a:xfrm>
            <a:off x="5431972" y="809446"/>
            <a:ext cx="5235501" cy="5615290"/>
          </a:xfrm>
          <a:prstGeom prst="rect">
            <a:avLst/>
          </a:prstGeom>
        </p:spPr>
      </p:pic>
    </p:spTree>
    <p:extLst>
      <p:ext uri="{BB962C8B-B14F-4D97-AF65-F5344CB8AC3E}">
        <p14:creationId xmlns:p14="http://schemas.microsoft.com/office/powerpoint/2010/main" val="3130431283"/>
      </p:ext>
    </p:extLst>
  </p:cSld>
  <p:clrMapOvr>
    <a:masterClrMapping/>
  </p:clrMapOvr>
</p:sld>
</file>

<file path=ppt/theme/theme1.xml><?xml version="1.0" encoding="utf-8"?>
<a:theme xmlns:a="http://schemas.openxmlformats.org/drawingml/2006/main" name="Office-tema">
  <a:themeElements>
    <a:clrScheme name="Kompetanse Norge">
      <a:dk1>
        <a:srgbClr val="D24617"/>
      </a:dk1>
      <a:lt1>
        <a:sysClr val="window" lastClr="FFFFFF"/>
      </a:lt1>
      <a:dk2>
        <a:srgbClr val="D24617"/>
      </a:dk2>
      <a:lt2>
        <a:srgbClr val="F2F2F2"/>
      </a:lt2>
      <a:accent1>
        <a:srgbClr val="005D8B"/>
      </a:accent1>
      <a:accent2>
        <a:srgbClr val="979A19"/>
      </a:accent2>
      <a:accent3>
        <a:srgbClr val="0F7C9A"/>
      </a:accent3>
      <a:accent4>
        <a:srgbClr val="2B513D"/>
      </a:accent4>
      <a:accent5>
        <a:srgbClr val="7D2F60"/>
      </a:accent5>
      <a:accent6>
        <a:srgbClr val="4D4D4D"/>
      </a:accent6>
      <a:hlink>
        <a:srgbClr val="000000"/>
      </a:hlink>
      <a:folHlink>
        <a:srgbClr val="A5A5A5"/>
      </a:folHlink>
    </a:clrScheme>
    <a:fontScheme name="Kompetanse Nor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Kvalitet i karriereveiledning Kompetanse Norge" id="{1FDF4117-7DC1-C74C-8044-1ADD8A772116}" vid="{E662A288-461D-9444-A783-D29955E73F2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6E159E1240FAB419F08E72AD4C8706A" ma:contentTypeVersion="9" ma:contentTypeDescription="Opprett et nytt dokument." ma:contentTypeScope="" ma:versionID="8121873566eaec58ea9a8a52125921a7">
  <xsd:schema xmlns:xsd="http://www.w3.org/2001/XMLSchema" xmlns:xs="http://www.w3.org/2001/XMLSchema" xmlns:p="http://schemas.microsoft.com/office/2006/metadata/properties" xmlns:ns2="89e90bd6-7881-436f-9259-d1038e936fef" xmlns:ns3="a1866f61-d0b1-4a1b-8a53-21522ac74029" xmlns:ns4="f2ec445f-28ff-4c41-b9fa-fa26a7c4df0b" xmlns:ns5="f8ceb90b-b19b-421b-aa39-1955100b9c41" targetNamespace="http://schemas.microsoft.com/office/2006/metadata/properties" ma:root="true" ma:fieldsID="dbb68b5c0108a6b9bc95ba43f8c95ab0" ns2:_="" ns3:_="" ns4:_="" ns5:_="">
    <xsd:import namespace="89e90bd6-7881-436f-9259-d1038e936fef"/>
    <xsd:import namespace="a1866f61-d0b1-4a1b-8a53-21522ac74029"/>
    <xsd:import namespace="f2ec445f-28ff-4c41-b9fa-fa26a7c4df0b"/>
    <xsd:import namespace="f8ceb90b-b19b-421b-aa39-1955100b9c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Archived" minOccurs="0"/>
                <xsd:element ref="ns3:ArchivedBy" minOccurs="0"/>
                <xsd:element ref="ns3:ArchivedTo" minOccurs="0"/>
                <xsd:element ref="ns4:MediaServiceDateTaken" minOccurs="0"/>
                <xsd:element ref="ns4:MediaLengthInSeconds" minOccurs="0"/>
                <xsd:element ref="ns4:lcf76f155ced4ddcb4097134ff3c332f" minOccurs="0"/>
                <xsd:element ref="ns5:TaxCatchAll"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e90bd6-7881-436f-9259-d1038e936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66f61-d0b1-4a1b-8a53-21522ac7402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Archived" ma:index="18" nillable="true" ma:displayName="Arkivert" ma:format="DateTime" ma:internalName="Archived">
      <xsd:simpleType>
        <xsd:restriction base="dms:DateTime"/>
      </xsd:simpleType>
    </xsd:element>
    <xsd:element name="ArchivedBy" ma:index="19" nillable="true" ma:displayName="Arkivert av" ma:internalName="ArchivedBy">
      <xsd:simpleType>
        <xsd:restriction base="dms:Text"/>
      </xsd:simpleType>
    </xsd:element>
    <xsd:element name="ArchivedTo" ma:index="20" nillable="true" ma:displayName="Arkivert til" ma:format="Hyperlink" ma:internalName="ArchivedTo">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ec445f-28ff-4c41-b9fa-fa26a7c4df0b" elementFormDefault="qualified">
    <xsd:import namespace="http://schemas.microsoft.com/office/2006/documentManagement/types"/>
    <xsd:import namespace="http://schemas.microsoft.com/office/infopath/2007/PartnerControls"/>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ceb90b-b19b-421b-aa39-1955100b9c41"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f97edc8b-2379-4524-a95f-c360aed7dbcf}" ma:internalName="TaxCatchAll" ma:showField="CatchAllData" ma:web="425051f4-9146-44b3-9075-0818b37102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rchivedBy xmlns="a1866f61-d0b1-4a1b-8a53-21522ac74029" xsi:nil="true"/>
    <Archived xmlns="a1866f61-d0b1-4a1b-8a53-21522ac74029" xsi:nil="true"/>
    <ArchivedTo xmlns="a1866f61-d0b1-4a1b-8a53-21522ac74029">
      <Url xsi:nil="true"/>
      <Description xsi:nil="true"/>
    </ArchivedTo>
    <TaxCatchAll xmlns="f8ceb90b-b19b-421b-aa39-1955100b9c41" xsi:nil="true"/>
    <lcf76f155ced4ddcb4097134ff3c332f xmlns="f2ec445f-28ff-4c41-b9fa-fa26a7c4df0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BFE5E0-B75A-4E35-84CE-9CB1EF1C3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e90bd6-7881-436f-9259-d1038e936fef"/>
    <ds:schemaRef ds:uri="a1866f61-d0b1-4a1b-8a53-21522ac74029"/>
    <ds:schemaRef ds:uri="f2ec445f-28ff-4c41-b9fa-fa26a7c4df0b"/>
    <ds:schemaRef ds:uri="f8ceb90b-b19b-421b-aa39-1955100b9c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76A4E5-6BBD-47D7-8F98-3AD31DEC370F}">
  <ds:schemaRefs>
    <ds:schemaRef ds:uri="http://www.w3.org/XML/1998/namespace"/>
    <ds:schemaRef ds:uri="http://purl.org/dc/elements/1.1/"/>
    <ds:schemaRef ds:uri="http://schemas.microsoft.com/office/2006/documentManagement/types"/>
    <ds:schemaRef ds:uri="http://schemas.microsoft.com/office/2006/metadata/properties"/>
    <ds:schemaRef ds:uri="f8ceb90b-b19b-421b-aa39-1955100b9c41"/>
    <ds:schemaRef ds:uri="http://purl.org/dc/terms/"/>
    <ds:schemaRef ds:uri="a1866f61-d0b1-4a1b-8a53-21522ac74029"/>
    <ds:schemaRef ds:uri="http://purl.org/dc/dcmitype/"/>
    <ds:schemaRef ds:uri="http://schemas.microsoft.com/office/infopath/2007/PartnerControls"/>
    <ds:schemaRef ds:uri="http://schemas.openxmlformats.org/package/2006/metadata/core-properties"/>
    <ds:schemaRef ds:uri="f2ec445f-28ff-4c41-b9fa-fa26a7c4df0b"/>
    <ds:schemaRef ds:uri="89e90bd6-7881-436f-9259-d1038e936fef"/>
  </ds:schemaRefs>
</ds:datastoreItem>
</file>

<file path=customXml/itemProps3.xml><?xml version="1.0" encoding="utf-8"?>
<ds:datastoreItem xmlns:ds="http://schemas.openxmlformats.org/officeDocument/2006/customXml" ds:itemID="{3015FB74-3378-485C-AFB1-B9668D96B1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 Kvalitet i karriereveiledning_HK-dir</Template>
  <TotalTime>0</TotalTime>
  <Words>1331</Words>
  <Application>Microsoft Office PowerPoint</Application>
  <PresentationFormat>Widescreen</PresentationFormat>
  <Paragraphs>150</Paragraphs>
  <Slides>20</Slides>
  <Notes>20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20</vt:i4>
      </vt:variant>
    </vt:vector>
  </HeadingPairs>
  <TitlesOfParts>
    <vt:vector size="28" baseType="lpstr">
      <vt:lpstr>Arial</vt:lpstr>
      <vt:lpstr>Calibri</vt:lpstr>
      <vt:lpstr>Calibri Light</vt:lpstr>
      <vt:lpstr>Source Sans Pro</vt:lpstr>
      <vt:lpstr>SourceSansPro-Regular</vt:lpstr>
      <vt:lpstr>Ubuntu</vt:lpstr>
      <vt:lpstr>Wingdings</vt:lpstr>
      <vt:lpstr>Office-tema</vt:lpstr>
      <vt:lpstr>Regler for bruk av presentasjonen</vt:lpstr>
      <vt:lpstr>Kvalitet i karriereveiledning</vt:lpstr>
      <vt:lpstr>Kvalitetsrammeverket består av fire deler </vt:lpstr>
      <vt:lpstr>Kompetansestandarder</vt:lpstr>
      <vt:lpstr>Hvilken status har kompetansestandardene?</vt:lpstr>
      <vt:lpstr>Arbeidsområder, oppgaver og roller på karriereveiledningsfeltet</vt:lpstr>
      <vt:lpstr>Kompetansestandardene</vt:lpstr>
      <vt:lpstr>PowerPoint-presentasjon</vt:lpstr>
      <vt:lpstr>1. Veiledningsprosesser og relasjoner</vt:lpstr>
      <vt:lpstr>2. Etikk</vt:lpstr>
      <vt:lpstr>3. Karrierefaglige teorier og metoder</vt:lpstr>
      <vt:lpstr>4. Karrierelæring</vt:lpstr>
      <vt:lpstr>5. Utdanning og arbeid</vt:lpstr>
      <vt:lpstr>6. Målgrupper og kontekst</vt:lpstr>
      <vt:lpstr>7. Utvikling, nettverk og systemarbeid</vt:lpstr>
      <vt:lpstr>To nivåer – synliggjør et utviklingspotensiale</vt:lpstr>
      <vt:lpstr>Hvordan ta kompetansestandardene i bruk? </vt:lpstr>
      <vt:lpstr> </vt:lpstr>
      <vt:lpstr> </vt:lpstr>
      <vt:lpstr>Kvalitetsrammeverket oppsummert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Regler for bruk av presentasjonen</dc:title>
  <dc:creator>Marianne Almbakk</dc:creator>
  <cp:lastModifiedBy>Marianne Almbakk</cp:lastModifiedBy>
  <cp:revision>1</cp:revision>
  <dcterms:created xsi:type="dcterms:W3CDTF">2023-12-13T09:41:11Z</dcterms:created>
  <dcterms:modified xsi:type="dcterms:W3CDTF">2023-12-13T09:42:11Z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0x010100C6E159E1240FAB419F08E72AD4C8706A</vt:lpwstr>
  </property>
  <property fmtid="{D5CDD505-2E9C-101B-9397-08002B2CF9AE}" pid="3" name="Order">
    <vt:r8>70000</vt:r8>
  </property>
  <property fmtid="{D5CDD505-2E9C-101B-9397-08002B2CF9AE}" pid="4" name="_ExtendedDescription">
    <vt:lpwstr/>
  </property>
  <property fmtid="{D5CDD505-2E9C-101B-9397-08002B2CF9AE}" pid="5" name="MSIP_Label_2724d2c2-06b5-4830-8a42-89f80414a936_Enabled">
    <vt:lpwstr>true</vt:lpwstr>
  </property>
  <property fmtid="{D5CDD505-2E9C-101B-9397-08002B2CF9AE}" pid="6" name="MSIP_Label_2724d2c2-06b5-4830-8a42-89f80414a936_SetDate">
    <vt:lpwstr>2021-08-19T14:02:14Z</vt:lpwstr>
  </property>
  <property fmtid="{D5CDD505-2E9C-101B-9397-08002B2CF9AE}" pid="7" name="MSIP_Label_2724d2c2-06b5-4830-8a42-89f80414a936_Method">
    <vt:lpwstr>Privileged</vt:lpwstr>
  </property>
  <property fmtid="{D5CDD505-2E9C-101B-9397-08002B2CF9AE}" pid="8" name="MSIP_Label_2724d2c2-06b5-4830-8a42-89f80414a936_Name">
    <vt:lpwstr>Intern</vt:lpwstr>
  </property>
  <property fmtid="{D5CDD505-2E9C-101B-9397-08002B2CF9AE}" pid="9" name="MSIP_Label_2724d2c2-06b5-4830-8a42-89f80414a936_SiteId">
    <vt:lpwstr>1ec46890-73f8-4a2a-9b2c-9a6611f1c922</vt:lpwstr>
  </property>
  <property fmtid="{D5CDD505-2E9C-101B-9397-08002B2CF9AE}" pid="10" name="MSIP_Label_2724d2c2-06b5-4830-8a42-89f80414a936_ActionId">
    <vt:lpwstr>dfd2c6cb-70ce-445a-b7df-788b616aaef7</vt:lpwstr>
  </property>
  <property fmtid="{D5CDD505-2E9C-101B-9397-08002B2CF9AE}" pid="11" name="MSIP_Label_2724d2c2-06b5-4830-8a42-89f80414a936_ContentBits">
    <vt:lpwstr>2</vt:lpwstr>
  </property>
  <property fmtid="{D5CDD505-2E9C-101B-9397-08002B2CF9AE}" pid="12" name="MediaServiceImageTags">
    <vt:lpwstr/>
  </property>
</Properties>
</file>