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9"/>
  </p:notesMasterIdLst>
  <p:handoutMasterIdLst>
    <p:handoutMasterId r:id="rId10"/>
  </p:handoutMasterIdLst>
  <p:sldIdLst>
    <p:sldId id="258" r:id="rId5"/>
    <p:sldId id="419" r:id="rId6"/>
    <p:sldId id="424" r:id="rId7"/>
    <p:sldId id="418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Bold" panose="00000800000000000000" pitchFamily="2" charset="0"/>
      <p:bold r:id="rId19"/>
    </p:embeddedFont>
    <p:embeddedFont>
      <p:font typeface="Poppins Medium" panose="00000600000000000000" pitchFamily="2" charset="0"/>
      <p:regular r:id="rId20"/>
      <p:italic r:id="rId21"/>
    </p:embeddedFont>
    <p:embeddedFont>
      <p:font typeface="Poppins SemiBold" panose="00000700000000000000" pitchFamily="2" charset="0"/>
      <p:bold r:id="rId22"/>
      <p:boldItalic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5F0"/>
    <a:srgbClr val="0F1F96"/>
    <a:srgbClr val="8890CF"/>
    <a:srgbClr val="FFD662"/>
    <a:srgbClr val="FFFFFF"/>
    <a:srgbClr val="D9D9D9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07.02.2024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07.02.2024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07.02.2024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E3D3B0D1-59DB-8888-DDBB-C3898388522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8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9" name="Plassholder for innhold 4">
            <a:extLst>
              <a:ext uri="{FF2B5EF4-FFF2-40B4-BE49-F238E27FC236}">
                <a16:creationId xmlns:a16="http://schemas.microsoft.com/office/drawing/2014/main" id="{98E28072-0FB5-1AC6-67E4-22EA18049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BDECF54-C572-8FA3-A82B-6D6C8735EDD3}"/>
              </a:ext>
            </a:extLst>
          </p:cNvPr>
          <p:cNvSpPr txBox="1">
            <a:spLocks/>
          </p:cNvSpPr>
          <p:nvPr/>
        </p:nvSpPr>
        <p:spPr>
          <a:xfrm>
            <a:off x="2585944" y="365126"/>
            <a:ext cx="7743092" cy="1479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8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Arrangement: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8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Forslag til refleksjonsoppgaver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800" b="0" i="0" u="none" strike="noStrike" kern="1200" cap="none" spc="0" normalizeH="0" baseline="0" noProof="0" dirty="0">
                <a:ln>
                  <a:noFill/>
                </a:ln>
                <a:solidFill>
                  <a:srgbClr val="8890CF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- </a:t>
            </a:r>
            <a:r>
              <a:rPr lang="nb-NO" sz="14400" dirty="0">
                <a:solidFill>
                  <a:srgbClr val="8890CF"/>
                </a:solidFill>
                <a:latin typeface="+mn-lt"/>
              </a:rPr>
              <a:t>Etikk</a:t>
            </a:r>
            <a:r>
              <a:rPr kumimoji="0" lang="nb-NO" sz="14400" b="0" i="0" u="none" strike="noStrike" kern="1200" cap="none" spc="0" normalizeH="0" baseline="0" noProof="0" dirty="0">
                <a:ln>
                  <a:noFill/>
                </a:ln>
                <a:solidFill>
                  <a:srgbClr val="8890CF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 -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</a:b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B5A8458-3A92-E856-508A-9692BEA6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68" y="2621073"/>
            <a:ext cx="5181601" cy="2693390"/>
          </a:xfrm>
        </p:spPr>
        <p:txBody>
          <a:bodyPr/>
          <a:lstStyle/>
          <a:p>
            <a: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denne presentasjonen finner du forslag til ulike refleksjonsspørsmål du kan velge å bruke på et arrangement når temaet er Etikk. </a:t>
            </a:r>
            <a:b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Forslagene er ment som inspirasjon. </a:t>
            </a:r>
            <a:b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 kan ta utgangspunkt i spørsmålene og endre og tilpasse, slik at det passer ditt arrangement.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3" name="Bilde 2" descr="Et bilde som inneholder tekst, skjermbilde, Grafikk, Font&#10;&#10;Automatisk generert beskrivelse">
            <a:extLst>
              <a:ext uri="{FF2B5EF4-FFF2-40B4-BE49-F238E27FC236}">
                <a16:creationId xmlns:a16="http://schemas.microsoft.com/office/drawing/2014/main" id="{334723FD-53B3-0DCC-8174-A5E13AFB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2" y="130725"/>
            <a:ext cx="2261441" cy="1049392"/>
          </a:xfrm>
          <a:prstGeom prst="rect">
            <a:avLst/>
          </a:prstGeom>
        </p:spPr>
      </p:pic>
      <p:pic>
        <p:nvPicPr>
          <p:cNvPr id="16" name="Plassholder for innhold 15" descr="Et bilde som inneholder skjermbilde, line, sirkel&#10;&#10;Automatisk generert beskrivelse">
            <a:extLst>
              <a:ext uri="{FF2B5EF4-FFF2-40B4-BE49-F238E27FC236}">
                <a16:creationId xmlns:a16="http://schemas.microsoft.com/office/drawing/2014/main" id="{A90386FA-8147-267F-DB17-2DC291591C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327251" y="1953788"/>
            <a:ext cx="4136679" cy="3602177"/>
          </a:xfrm>
        </p:spPr>
      </p:pic>
    </p:spTree>
    <p:extLst>
      <p:ext uri="{BB962C8B-B14F-4D97-AF65-F5344CB8AC3E}">
        <p14:creationId xmlns:p14="http://schemas.microsoft.com/office/powerpoint/2010/main" val="48387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F5EBDBA-5FB9-3857-CEB3-17DABC3BF003}"/>
              </a:ext>
            </a:extLst>
          </p:cNvPr>
          <p:cNvSpPr txBox="1">
            <a:spLocks/>
          </p:cNvSpPr>
          <p:nvPr/>
        </p:nvSpPr>
        <p:spPr>
          <a:xfrm>
            <a:off x="2790092" y="365125"/>
            <a:ext cx="8654071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Refleksjon – Etikk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5FE48A8-2D50-7196-313F-2E29F5F16FAE}"/>
              </a:ext>
            </a:extLst>
          </p:cNvPr>
          <p:cNvSpPr txBox="1"/>
          <p:nvPr/>
        </p:nvSpPr>
        <p:spPr>
          <a:xfrm>
            <a:off x="738522" y="1164339"/>
            <a:ext cx="896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400" dirty="0">
              <a:solidFill>
                <a:prstClr val="black"/>
              </a:solidFill>
              <a:latin typeface="Poppins"/>
              <a:cs typeface="Times New Roman" panose="02020603050405020304" pitchFamily="18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401654" y="2000335"/>
            <a:ext cx="7929546" cy="382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Betydningen av etikk i karriereveiledningen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er etisk forsvarlig praksis er en forutsetning for god kvalitet og profesjonalitet i karriereveiledningen?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det betyr for deg å møte veisøker med åpenhet og respekt?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legger du i at karriereveileder har god rolleforståelse, og hvordan forstår du betydningen av å vise god rolleforståelse?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Hvilken fordeler kan det ha å være bevisst egne holdninger og kompetanse?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Hvilket utbytte kan det gi å reflektere systematisk over egen praksis og forholder seg konkret og refleksivt til de etiske retningslinjene for karriereveiledning?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87F4D698-5AED-2D84-AE94-6B5EFA9FBFF9}"/>
              </a:ext>
            </a:extLst>
          </p:cNvPr>
          <p:cNvSpPr/>
          <p:nvPr/>
        </p:nvSpPr>
        <p:spPr>
          <a:xfrm>
            <a:off x="171938" y="272037"/>
            <a:ext cx="2145134" cy="720933"/>
          </a:xfrm>
          <a:prstGeom prst="roundRect">
            <a:avLst/>
          </a:prstGeom>
          <a:solidFill>
            <a:srgbClr val="CD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Arrangement</a:t>
            </a:r>
          </a:p>
        </p:txBody>
      </p:sp>
      <p:pic>
        <p:nvPicPr>
          <p:cNvPr id="6" name="Bilde 5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B37E241F-C199-A06F-4815-A3C793B6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3" y="310354"/>
            <a:ext cx="222743" cy="644298"/>
          </a:xfrm>
          <a:prstGeom prst="rect">
            <a:avLst/>
          </a:prstGeom>
        </p:spPr>
      </p:pic>
      <p:pic>
        <p:nvPicPr>
          <p:cNvPr id="5" name="Bilde 4" descr="Et bilde som inneholder illustrasjon, Grafikk, grafisk design, kunst&#10;&#10;Automatisk generert beskrivelse">
            <a:extLst>
              <a:ext uri="{FF2B5EF4-FFF2-40B4-BE49-F238E27FC236}">
                <a16:creationId xmlns:a16="http://schemas.microsoft.com/office/drawing/2014/main" id="{F9FB3525-8ABE-B5B8-3470-B4D3DD0DF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759" y="2045309"/>
            <a:ext cx="3645453" cy="34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8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F5EBDBA-5FB9-3857-CEB3-17DABC3BF003}"/>
              </a:ext>
            </a:extLst>
          </p:cNvPr>
          <p:cNvSpPr txBox="1">
            <a:spLocks/>
          </p:cNvSpPr>
          <p:nvPr/>
        </p:nvSpPr>
        <p:spPr>
          <a:xfrm>
            <a:off x="2790092" y="365125"/>
            <a:ext cx="8654071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Refleksjon – Etisk kompetanse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38522" y="2271330"/>
            <a:ext cx="6795509" cy="3352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Kravet til profesjonalitet i karriereveiledning uttrykker det verdifulle i at karriereveiledere kjenner sitt fag og fagets grenseområder. Profesjonalitet handler om å kunne det man gjør, og å gjøre det man kan.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Hvilken betydning kan karriereveileders etiske kompetanse ha for profesjonalitet?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kan du jobbe med å utvikle din bevissthet og dømmekraft i møtet med utfordringene og spenningene som ligger i å utøve karriereveiledning?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87F4D698-5AED-2D84-AE94-6B5EFA9FBFF9}"/>
              </a:ext>
            </a:extLst>
          </p:cNvPr>
          <p:cNvSpPr/>
          <p:nvPr/>
        </p:nvSpPr>
        <p:spPr>
          <a:xfrm>
            <a:off x="171938" y="272037"/>
            <a:ext cx="2145134" cy="720933"/>
          </a:xfrm>
          <a:prstGeom prst="roundRect">
            <a:avLst/>
          </a:prstGeom>
          <a:solidFill>
            <a:srgbClr val="CD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Arrangement</a:t>
            </a:r>
          </a:p>
        </p:txBody>
      </p:sp>
      <p:pic>
        <p:nvPicPr>
          <p:cNvPr id="6" name="Bilde 5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B37E241F-C199-A06F-4815-A3C793B6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3" y="310354"/>
            <a:ext cx="222743" cy="644298"/>
          </a:xfrm>
          <a:prstGeom prst="rect">
            <a:avLst/>
          </a:prstGeom>
        </p:spPr>
      </p:pic>
      <p:pic>
        <p:nvPicPr>
          <p:cNvPr id="5" name="Bilde 4" descr="Et bilde som inneholder tegnefilm, kunst, illustrasjon&#10;&#10;Automatisk generert beskrivelse">
            <a:extLst>
              <a:ext uri="{FF2B5EF4-FFF2-40B4-BE49-F238E27FC236}">
                <a16:creationId xmlns:a16="http://schemas.microsoft.com/office/drawing/2014/main" id="{8F35776F-B002-F29A-C148-B77C9EE4E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168" y="1995528"/>
            <a:ext cx="4397753" cy="34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F5EBDBA-5FB9-3857-CEB3-17DABC3BF003}"/>
              </a:ext>
            </a:extLst>
          </p:cNvPr>
          <p:cNvSpPr txBox="1">
            <a:spLocks/>
          </p:cNvSpPr>
          <p:nvPr/>
        </p:nvSpPr>
        <p:spPr>
          <a:xfrm>
            <a:off x="2790092" y="365125"/>
            <a:ext cx="8654071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Refleksjon – Etiske retningslinjer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5FE48A8-2D50-7196-313F-2E29F5F16FAE}"/>
              </a:ext>
            </a:extLst>
          </p:cNvPr>
          <p:cNvSpPr txBox="1"/>
          <p:nvPr/>
        </p:nvSpPr>
        <p:spPr>
          <a:xfrm>
            <a:off x="648677" y="1164339"/>
            <a:ext cx="70260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ea typeface="Calibri" panose="020F0502020204030204" pitchFamily="34" charset="0"/>
                <a:cs typeface="Times New Roman" panose="02020603050405020304" pitchFamily="18" charset="0"/>
              </a:rPr>
              <a:t>Forslag til refleksjonsspørsmål som kan brukes i gruppediskusjoner eller som utgangspunkt for refleksjon i plenum</a:t>
            </a:r>
            <a:r>
              <a:rPr lang="nb-NO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nb-NO" sz="1400" dirty="0">
              <a:solidFill>
                <a:prstClr val="black"/>
              </a:solidFill>
              <a:latin typeface="Poppins"/>
              <a:cs typeface="Times New Roman" panose="02020603050405020304" pitchFamily="18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84226" y="2925359"/>
            <a:ext cx="4514605" cy="304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1600" kern="100" dirty="0">
                <a:effectLst/>
                <a:ea typeface="Calibri Light" panose="020F0302020204030204" pitchFamily="34" charset="0"/>
                <a:cs typeface="Times New Roman" panose="02020603050405020304" pitchFamily="18" charset="0"/>
              </a:rPr>
              <a:t>Hvordan kan vi utvikle vår etiske bevissthet og kompetanse gjennom systematisk arbeid med de etiske retningslinjene?</a:t>
            </a:r>
          </a:p>
          <a:p>
            <a:pPr marL="457200">
              <a:lnSpc>
                <a:spcPct val="107000"/>
              </a:lnSpc>
            </a:pPr>
            <a:r>
              <a:rPr lang="nb-NO" sz="1600" kern="100" dirty="0">
                <a:effectLst/>
                <a:ea typeface="Calibri Light" panose="020F03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1600" kern="100" dirty="0">
                <a:effectLst/>
                <a:ea typeface="Calibri Light" panose="020F0302020204030204" pitchFamily="34" charset="0"/>
                <a:cs typeface="Times New Roman" panose="02020603050405020304" pitchFamily="18" charset="0"/>
              </a:rPr>
              <a:t>Hvilken utvikling og støtte kan arbeid med de etiske retningslinjene gi?</a:t>
            </a:r>
          </a:p>
          <a:p>
            <a:pPr marL="457200">
              <a:lnSpc>
                <a:spcPct val="107000"/>
              </a:lnSpc>
            </a:pPr>
            <a:r>
              <a:rPr lang="nb-NO" sz="1600" kern="100" dirty="0">
                <a:effectLst/>
                <a:ea typeface="Calibri Light" panose="020F03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600" kern="100" dirty="0">
                <a:effectLst/>
                <a:ea typeface="Calibri Light" panose="020F0302020204030204" pitchFamily="34" charset="0"/>
                <a:cs typeface="Times New Roman" panose="02020603050405020304" pitchFamily="18" charset="0"/>
              </a:rPr>
              <a:t>Hvordan kan arbeid med etikk styrke vårt etiske og faglige skjønn i praksis?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87F4D698-5AED-2D84-AE94-6B5EFA9FBFF9}"/>
              </a:ext>
            </a:extLst>
          </p:cNvPr>
          <p:cNvSpPr/>
          <p:nvPr/>
        </p:nvSpPr>
        <p:spPr>
          <a:xfrm>
            <a:off x="171938" y="272037"/>
            <a:ext cx="2145134" cy="720933"/>
          </a:xfrm>
          <a:prstGeom prst="roundRect">
            <a:avLst/>
          </a:prstGeom>
          <a:solidFill>
            <a:srgbClr val="CD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Arrangement</a:t>
            </a:r>
          </a:p>
        </p:txBody>
      </p:sp>
      <p:pic>
        <p:nvPicPr>
          <p:cNvPr id="6" name="Bilde 5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B37E241F-C199-A06F-4815-A3C793B6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3" y="310354"/>
            <a:ext cx="222743" cy="644298"/>
          </a:xfrm>
          <a:prstGeom prst="rect">
            <a:avLst/>
          </a:prstGeom>
        </p:spPr>
      </p:pic>
      <p:pic>
        <p:nvPicPr>
          <p:cNvPr id="9" name="Bilde 8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94E6700E-C736-CA9F-AD61-E611146CA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691" y="1949169"/>
            <a:ext cx="4171851" cy="47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0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irektoratet_PPTMal" id="{9FE5435D-B079-41B5-9D0F-7713100E1272}" vid="{83A21383-EA70-4CDE-BFC0-4925D796BCD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E159E1240FAB419F08E72AD4C8706A" ma:contentTypeVersion="10" ma:contentTypeDescription="Opprett et nytt dokument." ma:contentTypeScope="" ma:versionID="d03de405f9d83a20db682fec084409b9">
  <xsd:schema xmlns:xsd="http://www.w3.org/2001/XMLSchema" xmlns:xs="http://www.w3.org/2001/XMLSchema" xmlns:p="http://schemas.microsoft.com/office/2006/metadata/properties" xmlns:ns2="89e90bd6-7881-436f-9259-d1038e936fef" xmlns:ns3="a1866f61-d0b1-4a1b-8a53-21522ac74029" xmlns:ns4="f2ec445f-28ff-4c41-b9fa-fa26a7c4df0b" xmlns:ns5="f8ceb90b-b19b-421b-aa39-1955100b9c41" targetNamespace="http://schemas.microsoft.com/office/2006/metadata/properties" ma:root="true" ma:fieldsID="4a00912784702d19dbf0b7116d947a5d" ns2:_="" ns3:_="" ns4:_="" ns5:_="">
    <xsd:import namespace="89e90bd6-7881-436f-9259-d1038e936fef"/>
    <xsd:import namespace="a1866f61-d0b1-4a1b-8a53-21522ac74029"/>
    <xsd:import namespace="f2ec445f-28ff-4c41-b9fa-fa26a7c4df0b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Archived" minOccurs="0"/>
                <xsd:element ref="ns3:ArchivedBy" minOccurs="0"/>
                <xsd:element ref="ns3:ArchivedTo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90bd6-7881-436f-9259-d1038e936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66f61-d0b1-4a1b-8a53-21522ac740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Archived" ma:index="18" nillable="true" ma:displayName="Arkivert" ma:format="DateTime" ma:internalName="Archived">
      <xsd:simpleType>
        <xsd:restriction base="dms:DateTime"/>
      </xsd:simpleType>
    </xsd:element>
    <xsd:element name="ArchivedBy" ma:index="19" nillable="true" ma:displayName="Arkivert av" ma:internalName="ArchivedBy">
      <xsd:simpleType>
        <xsd:restriction base="dms:Text"/>
      </xsd:simpleType>
    </xsd:element>
    <xsd:element name="ArchivedTo" ma:index="20" nillable="true" ma:displayName="Arkivert til" ma:format="Hyperlink" ma:internalName="ArchivedT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c445f-28ff-4c41-b9fa-fa26a7c4df0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f97edc8b-2379-4524-a95f-c360aed7dbcf}" ma:internalName="TaxCatchAll" ma:showField="CatchAllData" ma:web="425051f4-9146-44b3-9075-0818b37102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ceb90b-b19b-421b-aa39-1955100b9c41" xsi:nil="true"/>
    <lcf76f155ced4ddcb4097134ff3c332f xmlns="f2ec445f-28ff-4c41-b9fa-fa26a7c4df0b">
      <Terms xmlns="http://schemas.microsoft.com/office/infopath/2007/PartnerControls"/>
    </lcf76f155ced4ddcb4097134ff3c332f>
    <SharedWithUsers xmlns="a1866f61-d0b1-4a1b-8a53-21522ac74029">
      <UserInfo>
        <DisplayName>Johanne Dubois Fossan</DisplayName>
        <AccountId>664</AccountId>
        <AccountType/>
      </UserInfo>
    </SharedWithUsers>
    <ArchivedBy xmlns="a1866f61-d0b1-4a1b-8a53-21522ac74029" xsi:nil="true"/>
    <Archived xmlns="a1866f61-d0b1-4a1b-8a53-21522ac74029" xsi:nil="true"/>
    <ArchivedTo xmlns="a1866f61-d0b1-4a1b-8a53-21522ac74029">
      <Url xsi:nil="true"/>
      <Description xsi:nil="true"/>
    </ArchivedTo>
  </documentManagement>
</p:properties>
</file>

<file path=customXml/itemProps1.xml><?xml version="1.0" encoding="utf-8"?>
<ds:datastoreItem xmlns:ds="http://schemas.openxmlformats.org/officeDocument/2006/customXml" ds:itemID="{51A8237C-97FA-47B4-9CC0-E9F2BFF54387}">
  <ds:schemaRefs>
    <ds:schemaRef ds:uri="89e90bd6-7881-436f-9259-d1038e936fef"/>
    <ds:schemaRef ds:uri="a1866f61-d0b1-4a1b-8a53-21522ac74029"/>
    <ds:schemaRef ds:uri="f2ec445f-28ff-4c41-b9fa-fa26a7c4df0b"/>
    <ds:schemaRef ds:uri="f8ceb90b-b19b-421b-aa39-1955100b9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C4FFEC-4AC9-4BC4-A62C-6ACEF00C02A9}">
  <ds:schemaRefs>
    <ds:schemaRef ds:uri="http://purl.org/dc/elements/1.1/"/>
    <ds:schemaRef ds:uri="http://schemas.microsoft.com/office/2006/metadata/properties"/>
    <ds:schemaRef ds:uri="f2ec445f-28ff-4c41-b9fa-fa26a7c4df0b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8ceb90b-b19b-421b-aa39-1955100b9c41"/>
    <ds:schemaRef ds:uri="http://purl.org/dc/terms/"/>
    <ds:schemaRef ds:uri="http://schemas.microsoft.com/office/infopath/2007/PartnerControls"/>
    <ds:schemaRef ds:uri="a1866f61-d0b1-4a1b-8a53-21522ac74029"/>
    <ds:schemaRef ds:uri="89e90bd6-7881-436f-9259-d1038e936fe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Direktoratet_PPTMal5</Template>
  <TotalTime>19</TotalTime>
  <Words>298</Words>
  <Application>Microsoft Office PowerPoint</Application>
  <PresentationFormat>Widescreen</PresentationFormat>
  <Paragraphs>27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3" baseType="lpstr">
      <vt:lpstr>Poppins Bold</vt:lpstr>
      <vt:lpstr>Arial</vt:lpstr>
      <vt:lpstr>Source Sans Pro</vt:lpstr>
      <vt:lpstr>Poppins</vt:lpstr>
      <vt:lpstr>Calibri</vt:lpstr>
      <vt:lpstr>Symbol</vt:lpstr>
      <vt:lpstr>Poppins SemiBold</vt:lpstr>
      <vt:lpstr>Poppins Medium</vt:lpstr>
      <vt:lpstr>Office-tema</vt:lpstr>
      <vt:lpstr>I denne presentasjonen finner du forslag til ulike refleksjonsspørsmål du kan velge å bruke på et arrangement når temaet er Etikk.   Forslagene er ment som inspirasjon.   Du kan ta utgangspunkt i spørsmålene og endre og tilpasse, slik at det passer ditt arrangement. 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 Eeg Lund</dc:creator>
  <cp:lastModifiedBy>Marianne Almbakk</cp:lastModifiedBy>
  <cp:revision>9</cp:revision>
  <dcterms:created xsi:type="dcterms:W3CDTF">2021-06-28T15:23:28Z</dcterms:created>
  <dcterms:modified xsi:type="dcterms:W3CDTF">2024-02-07T09:33:01Z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0x010100C6E159E1240FAB419F08E72AD4C8706A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2021-08-10T14:21:03Z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8b7744d5-e86d-4d98-b861-9dbca336b75f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ediaServiceImageTags">
    <vt:lpwstr/>
  </property>
</Properties>
</file>