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0" r:id="rId5"/>
    <p:sldId id="261" r:id="rId6"/>
    <p:sldId id="262" r:id="rId7"/>
    <p:sldId id="263" r:id="rId8"/>
    <p:sldId id="264" r:id="rId9"/>
    <p:sldId id="265" r:id="rId10"/>
    <p:sldId id="268" r:id="rId11"/>
    <p:sldId id="267" r:id="rId12"/>
    <p:sldId id="266" r:id="rId13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8539E56-46CF-0EFF-3331-653CF5AFBA16}" v="398" dt="2024-02-05T09:39:36.7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768E157-BF67-FDCC-4D65-03E820938A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283F5299-B7B6-295A-F3AB-48A4EAF5BD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BDA9FCA-4C52-0A5D-0749-6B7006953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9E98C-F378-43D0-80FA-6EC109BC4041}" type="datetimeFigureOut">
              <a:rPr lang="nb-NO" smtClean="0"/>
              <a:t>05.02.2024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B2C2CF6-19D0-BC02-52CA-1C96BF6B9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D3241B5-ED5F-DAAA-4D73-8E9A87B94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074F3-BE8D-467C-8D86-D4EFAB770DE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24810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2C088A4-EBC8-5A61-FFE3-F667A6B86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7A1FC25B-9B21-99AF-25F9-D5F43FAC43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E85090A-5E7D-503D-059C-73F2DF7B0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9E98C-F378-43D0-80FA-6EC109BC4041}" type="datetimeFigureOut">
              <a:rPr lang="nb-NO" smtClean="0"/>
              <a:t>05.02.2024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D46A980-01CD-BE5C-D9F3-0FF662371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63FC88B-FAA0-92E9-7234-BF32BC3FF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074F3-BE8D-467C-8D86-D4EFAB770DE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52537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81F18CCE-BBC7-54D4-3ABC-B1FA9597D2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A2ED8B73-0D56-D1A8-97E4-BBAF19033A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BF13622-A067-66CF-D0A8-C65260C56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9E98C-F378-43D0-80FA-6EC109BC4041}" type="datetimeFigureOut">
              <a:rPr lang="nb-NO" smtClean="0"/>
              <a:t>05.02.2024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5988739-D961-EA8A-47D8-A756260E3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5143F78-F12B-49BF-DC74-20AFDB271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074F3-BE8D-467C-8D86-D4EFAB770DE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84826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76AACD1-AAD0-21E8-F86B-029A0EA66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9AD3271-7785-E192-6DDA-581DBA0416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B48C57D-CCD2-C494-D120-0FCB42163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9E98C-F378-43D0-80FA-6EC109BC4041}" type="datetimeFigureOut">
              <a:rPr lang="nb-NO" smtClean="0"/>
              <a:t>05.02.2024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4A5FF2E-3F55-B559-6796-A695849FC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A045BA3-52BD-2F8C-EA16-996FCFD0B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074F3-BE8D-467C-8D86-D4EFAB770DE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53168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C2528A0-005B-263A-7290-E5595F388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72E077F-5C49-E47A-BE18-815C29F8AF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1B0F273-4572-DF10-C38D-5E0EC2733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9E98C-F378-43D0-80FA-6EC109BC4041}" type="datetimeFigureOut">
              <a:rPr lang="nb-NO" smtClean="0"/>
              <a:t>05.02.2024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90C2A58-403E-FC90-FCBC-B68DECBAC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1DF9A3F-F855-3CD3-9C4C-13FD223C6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074F3-BE8D-467C-8D86-D4EFAB770DE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0845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8779B4A-9C14-27AC-11E5-2ED4D8388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0E38216-AF3E-C3EB-EF79-A16749C759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F170560-5452-3BE8-8783-5F519FFA5B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8111580-C3DF-6A28-F317-DF2A0FBB1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9E98C-F378-43D0-80FA-6EC109BC4041}" type="datetimeFigureOut">
              <a:rPr lang="nb-NO" smtClean="0"/>
              <a:t>05.02.2024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EB1034C-2187-8137-272A-E413CC64F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F5C55C7-3CD7-1E5C-743A-320B9B859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074F3-BE8D-467C-8D86-D4EFAB770DE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21394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FBB96CB-6FFC-2913-F3E3-F06F7331D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9AE3A63-F9CF-D586-036D-62AA3BB398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A12674C-7C22-6256-9A05-48DDFB4B7C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675BC381-3772-3187-F938-93A573041D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4F71F229-63AF-7DAC-23FE-8FC72A6446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538CC39C-300C-38A8-04B8-F31228505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9E98C-F378-43D0-80FA-6EC109BC4041}" type="datetimeFigureOut">
              <a:rPr lang="nb-NO" smtClean="0"/>
              <a:t>05.02.2024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B9226B94-BF68-6053-0F44-12F3CA96B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E02DC23A-A0AB-50CB-91AE-A8DBD12DE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074F3-BE8D-467C-8D86-D4EFAB770DE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49395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9A4817A-09CA-D908-5FE3-0C2736760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7A808E32-E93D-DD0D-18AB-493899F42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9E98C-F378-43D0-80FA-6EC109BC4041}" type="datetimeFigureOut">
              <a:rPr lang="nb-NO" smtClean="0"/>
              <a:t>05.02.2024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D9B70E1-E605-A267-B608-FD78848AD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BBDB01C-D702-661E-3376-19E382F9A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074F3-BE8D-467C-8D86-D4EFAB770DE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26743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4A37B9F0-3E5B-4165-A115-4BB73B972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9E98C-F378-43D0-80FA-6EC109BC4041}" type="datetimeFigureOut">
              <a:rPr lang="nb-NO" smtClean="0"/>
              <a:t>05.02.2024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F6618E0B-22CA-43C2-CB44-DF4D64CDD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CA3F7A3-6726-2D68-E305-94A7C09EF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074F3-BE8D-467C-8D86-D4EFAB770DE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42146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8132B65-AAE6-2713-4F05-92F650826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1AFE9EE-6BBC-4DD7-476A-FEB7C455D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4280E81-CA93-F473-7F15-E0EB9C7FBF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F04EE92-F0E4-BFE7-0F7B-79C051443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9E98C-F378-43D0-80FA-6EC109BC4041}" type="datetimeFigureOut">
              <a:rPr lang="nb-NO" smtClean="0"/>
              <a:t>05.02.2024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EF5FC74-BFD7-E427-5836-41290AF4C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666DDD3-8937-3EB0-63CD-39CBDEC88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074F3-BE8D-467C-8D86-D4EFAB770DE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28126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1E3BDE3-9A32-DF51-8607-076722FA5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B5F4AFD8-FEC9-0998-A8E0-8EE4788E91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7301489-863E-2CF0-57C6-5C8CD6DA5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C5969B71-C046-3B69-E6B0-25BB29D6F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9E98C-F378-43D0-80FA-6EC109BC4041}" type="datetimeFigureOut">
              <a:rPr lang="nb-NO" smtClean="0"/>
              <a:t>05.02.2024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5435895-0FA0-C7AB-A04F-1695AE333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9EDCBB8-60F0-17E3-CED3-5C46669A5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074F3-BE8D-467C-8D86-D4EFAB770DE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45611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AACB1537-9E8D-90D3-747E-6355532C5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C85C2A4-922E-FA15-2E3D-66C4A9B766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B841F6A-466B-B4DD-F2BD-4CA2B98C11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9E98C-F378-43D0-80FA-6EC109BC4041}" type="datetimeFigureOut">
              <a:rPr lang="nb-NO" smtClean="0"/>
              <a:t>05.02.2024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D1B465F-3415-811A-4CDF-9CDBDE86BB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9151EEF-9BB9-3F95-9148-5E4E06EA5A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A074F3-BE8D-467C-8D86-D4EFAB770DE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71462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ilde 8" descr="Et bilde som inneholder klær, sko, Barnekunst, person&#10;&#10;Automatisk generert beskrivelse">
            <a:extLst>
              <a:ext uri="{FF2B5EF4-FFF2-40B4-BE49-F238E27FC236}">
                <a16:creationId xmlns:a16="http://schemas.microsoft.com/office/drawing/2014/main" id="{35E382B4-78FD-14CA-329C-197E5E08CD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4" r="13805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8" name="Rectangle 2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A5E650E-50D1-9BE2-5238-BF5B5CAD0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928" y="365125"/>
            <a:ext cx="4408462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z="2500" b="1" dirty="0"/>
              <a:t>Refleksjonsspørsmål</a:t>
            </a:r>
            <a:br>
              <a:rPr lang="nb-NO" sz="2500" dirty="0"/>
            </a:br>
            <a:r>
              <a:rPr lang="nb-NO" sz="2500" dirty="0"/>
              <a:t>Veiledning av veisøkere under press fra omgivelsene</a:t>
            </a:r>
            <a:br>
              <a:rPr lang="en-US" sz="2500" dirty="0"/>
            </a:br>
            <a:endParaRPr lang="en-US" sz="2500" dirty="0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DCF62976-43AB-3391-EE3C-B5FC7279BD84}"/>
              </a:ext>
            </a:extLst>
          </p:cNvPr>
          <p:cNvSpPr txBox="1"/>
          <p:nvPr/>
        </p:nvSpPr>
        <p:spPr>
          <a:xfrm>
            <a:off x="177281" y="1856792"/>
            <a:ext cx="5395087" cy="4320171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114300" indent="-3429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endParaRPr lang="nb-NO" sz="1300" b="1" i="0" dirty="0">
              <a:effectLst/>
            </a:endParaRPr>
          </a:p>
          <a:p>
            <a:pPr marL="571500" indent="-3429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nb-NO" sz="1300" b="0" i="0" dirty="0">
                <a:effectLst/>
              </a:rPr>
              <a:t>Hvordan veilede veisøkere som opplever press for hvilke karrierevalg de skal ta? </a:t>
            </a:r>
            <a:r>
              <a:rPr lang="nb-NO" sz="1300" dirty="0"/>
              <a:t>Og hva når</a:t>
            </a:r>
            <a:r>
              <a:rPr lang="nb-NO" sz="1300" b="0" i="0" dirty="0">
                <a:effectLst/>
              </a:rPr>
              <a:t> presset går på akkord med veisøkers egne ønsker? </a:t>
            </a:r>
          </a:p>
          <a:p>
            <a:pPr marL="571500" indent="-3429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nb-NO" sz="1300" b="0" i="0" dirty="0">
                <a:effectLst/>
              </a:rPr>
              <a:t>Hvilke etiske utfordringer møter</a:t>
            </a:r>
            <a:r>
              <a:rPr lang="nb-NO" sz="1300" dirty="0"/>
              <a:t> du</a:t>
            </a:r>
            <a:r>
              <a:rPr lang="nb-NO" sz="1300" b="0" i="0" dirty="0">
                <a:effectLst/>
              </a:rPr>
              <a:t> på? </a:t>
            </a:r>
            <a:endParaRPr lang="nb-NO" sz="1300" b="0" i="0" dirty="0">
              <a:effectLst/>
              <a:cs typeface="Calibri"/>
            </a:endParaRPr>
          </a:p>
          <a:p>
            <a:pPr marL="571500" indent="-3429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nb-NO" sz="1300" b="0" i="0" dirty="0">
                <a:effectLst/>
              </a:rPr>
              <a:t>Hvordan kan du som </a:t>
            </a:r>
            <a:r>
              <a:rPr lang="nb-NO" sz="1300" dirty="0"/>
              <a:t>karriereveileder</a:t>
            </a:r>
            <a:r>
              <a:rPr lang="nb-NO" sz="1300" b="0" i="0" dirty="0">
                <a:effectLst/>
              </a:rPr>
              <a:t> ha nytte av den etiske refleksjonsmodellen for å utforske den etiske utfordrende situasjonen? </a:t>
            </a:r>
            <a:endParaRPr lang="nb-NO" sz="1300" b="0" i="0" dirty="0">
              <a:effectLst/>
              <a:cs typeface="Calibri"/>
            </a:endParaRPr>
          </a:p>
          <a:p>
            <a:pPr marL="571500" indent="-3429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nb-NO" sz="1300" b="0" i="0" dirty="0">
                <a:effectLst/>
              </a:rPr>
              <a:t>I hvilken grad bør </a:t>
            </a:r>
            <a:r>
              <a:rPr lang="nb-NO" sz="1300" dirty="0"/>
              <a:t>du</a:t>
            </a:r>
            <a:r>
              <a:rPr lang="nb-NO" sz="1300" b="0" i="0" dirty="0">
                <a:effectLst/>
              </a:rPr>
              <a:t> støtte veisøker i å bryte ut av forventninger og mønstre? </a:t>
            </a:r>
            <a:endParaRPr lang="nb-NO" sz="1300" b="0" i="0" dirty="0">
              <a:effectLst/>
              <a:cs typeface="Calibri"/>
            </a:endParaRPr>
          </a:p>
          <a:p>
            <a:pPr marL="571500" indent="-3429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nb-NO" sz="1300" b="0" i="0" dirty="0">
                <a:effectLst/>
              </a:rPr>
              <a:t>Hvilken konsekvens kan det få for veisøker å bryte med andres forventninger? </a:t>
            </a:r>
          </a:p>
          <a:p>
            <a:pPr marL="571500" indent="-3429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nb-NO" sz="1300" b="0" i="0" dirty="0">
                <a:effectLst/>
              </a:rPr>
              <a:t>Hvordan kommer slike situasjoner som i eksemplet til uttrykk på din arbeidsplass?     </a:t>
            </a:r>
          </a:p>
          <a:p>
            <a:pPr marL="571500" indent="-3429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nb-NO" sz="1300" b="0" i="0" dirty="0">
                <a:effectLst/>
              </a:rPr>
              <a:t>Hvilken utdanning eller jobb synes du vil være det beste valget for en ung veisøker? </a:t>
            </a:r>
          </a:p>
          <a:p>
            <a:pPr marL="571500" indent="-3429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nb-NO" sz="1300" b="0" i="0" dirty="0">
                <a:effectLst/>
              </a:rPr>
              <a:t>Spiller det noen rolle for veisøkere om karriereveiledningen er individorientert eller ikke? </a:t>
            </a:r>
          </a:p>
          <a:p>
            <a:pPr marL="571500" indent="-3429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nb-NO" sz="1300" b="0" i="0" dirty="0">
                <a:effectLst/>
              </a:rPr>
              <a:t>Når et det etisk forsvarlig at karriereveiledere rekrutterer veisøkere til spesifikke utdanninger eller jobber? 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000" dirty="0"/>
          </a:p>
        </p:txBody>
      </p:sp>
      <p:pic>
        <p:nvPicPr>
          <p:cNvPr id="5" name="Bilde 4" descr="Et bilde som inneholder tekst, skjermbilde, Grafikk, Font&#10;&#10;Automatisk generert beskrivelse">
            <a:extLst>
              <a:ext uri="{FF2B5EF4-FFF2-40B4-BE49-F238E27FC236}">
                <a16:creationId xmlns:a16="http://schemas.microsoft.com/office/drawing/2014/main" id="{7ABAEC0B-E9F7-7334-BF8A-1B82783E71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35" y="5772447"/>
            <a:ext cx="1625269" cy="75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497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76D6CDF-C512-4739-B158-55EE955E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503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A5E650E-50D1-9BE2-5238-BF5B5CAD0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539" y="670559"/>
            <a:ext cx="6009886" cy="214884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sz="2800" b="1" dirty="0"/>
              <a:t>Refleksjonsspørsmål</a:t>
            </a:r>
            <a:br>
              <a:rPr lang="nb-NO" sz="2800" dirty="0"/>
            </a:br>
            <a:r>
              <a:rPr lang="nb-NO" sz="2800" dirty="0"/>
              <a:t>V</a:t>
            </a:r>
            <a:r>
              <a:rPr lang="nb-NO" sz="2800" i="0" dirty="0">
                <a:effectLst/>
              </a:rPr>
              <a:t>eiledning av veisøkere som har ønsker og planer som ikke virker realistiske</a:t>
            </a:r>
            <a:br>
              <a:rPr lang="en-US" sz="2800" b="1" dirty="0"/>
            </a:br>
            <a:endParaRPr lang="en-US" sz="2800" b="1" dirty="0"/>
          </a:p>
        </p:txBody>
      </p:sp>
      <p:pic>
        <p:nvPicPr>
          <p:cNvPr id="6" name="Bilde 5" descr="Et bilde som inneholder klær, dress, person, mann&#10;&#10;Automatisk generert beskrivelse">
            <a:extLst>
              <a:ext uri="{FF2B5EF4-FFF2-40B4-BE49-F238E27FC236}">
                <a16:creationId xmlns:a16="http://schemas.microsoft.com/office/drawing/2014/main" id="{1DAD69FB-9A05-BEE6-95F6-6EF2303E60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5" b="-2"/>
          <a:stretch/>
        </p:blipFill>
        <p:spPr>
          <a:xfrm>
            <a:off x="1" y="3105151"/>
            <a:ext cx="6448424" cy="3752849"/>
          </a:xfrm>
          <a:custGeom>
            <a:avLst/>
            <a:gdLst/>
            <a:ahLst/>
            <a:cxnLst/>
            <a:rect l="l" t="t" r="r" b="b"/>
            <a:pathLst>
              <a:path w="6448424" h="3752849">
                <a:moveTo>
                  <a:pt x="0" y="0"/>
                </a:moveTo>
                <a:lnTo>
                  <a:pt x="137978" y="22215"/>
                </a:lnTo>
                <a:cubicBezTo>
                  <a:pt x="196046" y="32277"/>
                  <a:pt x="252469" y="42437"/>
                  <a:pt x="295660" y="49771"/>
                </a:cubicBezTo>
                <a:cubicBezTo>
                  <a:pt x="364885" y="66610"/>
                  <a:pt x="403214" y="32071"/>
                  <a:pt x="456941" y="65635"/>
                </a:cubicBezTo>
                <a:cubicBezTo>
                  <a:pt x="529612" y="69090"/>
                  <a:pt x="662508" y="71245"/>
                  <a:pt x="731691" y="70501"/>
                </a:cubicBezTo>
                <a:cubicBezTo>
                  <a:pt x="768741" y="62400"/>
                  <a:pt x="808263" y="64633"/>
                  <a:pt x="841820" y="61171"/>
                </a:cubicBezTo>
                <a:cubicBezTo>
                  <a:pt x="958973" y="43639"/>
                  <a:pt x="1009730" y="45863"/>
                  <a:pt x="1068219" y="39136"/>
                </a:cubicBezTo>
                <a:cubicBezTo>
                  <a:pt x="1104329" y="33447"/>
                  <a:pt x="1156536" y="44203"/>
                  <a:pt x="1174190" y="38808"/>
                </a:cubicBezTo>
                <a:cubicBezTo>
                  <a:pt x="1188943" y="36385"/>
                  <a:pt x="1213832" y="14880"/>
                  <a:pt x="1225923" y="34507"/>
                </a:cubicBezTo>
                <a:cubicBezTo>
                  <a:pt x="1305283" y="8501"/>
                  <a:pt x="1319617" y="30839"/>
                  <a:pt x="1385617" y="18003"/>
                </a:cubicBezTo>
                <a:cubicBezTo>
                  <a:pt x="1461876" y="-26747"/>
                  <a:pt x="1519510" y="56342"/>
                  <a:pt x="1563967" y="4638"/>
                </a:cubicBezTo>
                <a:lnTo>
                  <a:pt x="1676634" y="10582"/>
                </a:lnTo>
                <a:lnTo>
                  <a:pt x="1769429" y="20265"/>
                </a:lnTo>
                <a:cubicBezTo>
                  <a:pt x="1790625" y="23534"/>
                  <a:pt x="1880369" y="18448"/>
                  <a:pt x="1900584" y="27732"/>
                </a:cubicBezTo>
                <a:cubicBezTo>
                  <a:pt x="2072430" y="22762"/>
                  <a:pt x="2014935" y="5831"/>
                  <a:pt x="2127041" y="22101"/>
                </a:cubicBezTo>
                <a:cubicBezTo>
                  <a:pt x="2168847" y="65820"/>
                  <a:pt x="2153052" y="28773"/>
                  <a:pt x="2211644" y="44507"/>
                </a:cubicBezTo>
                <a:cubicBezTo>
                  <a:pt x="2211201" y="9921"/>
                  <a:pt x="2277596" y="73686"/>
                  <a:pt x="2299605" y="38004"/>
                </a:cubicBezTo>
                <a:cubicBezTo>
                  <a:pt x="2309570" y="41997"/>
                  <a:pt x="2318531" y="46991"/>
                  <a:pt x="2327359" y="52270"/>
                </a:cubicBezTo>
                <a:lnTo>
                  <a:pt x="2331995" y="55017"/>
                </a:lnTo>
                <a:lnTo>
                  <a:pt x="2353777" y="59755"/>
                </a:lnTo>
                <a:lnTo>
                  <a:pt x="2355893" y="68914"/>
                </a:lnTo>
                <a:lnTo>
                  <a:pt x="2385794" y="81650"/>
                </a:lnTo>
                <a:cubicBezTo>
                  <a:pt x="2397613" y="85211"/>
                  <a:pt x="2411061" y="87627"/>
                  <a:pt x="2427010" y="88184"/>
                </a:cubicBezTo>
                <a:cubicBezTo>
                  <a:pt x="2486314" y="76422"/>
                  <a:pt x="2553170" y="126870"/>
                  <a:pt x="2627153" y="110451"/>
                </a:cubicBezTo>
                <a:cubicBezTo>
                  <a:pt x="2653722" y="107383"/>
                  <a:pt x="2732043" y="116068"/>
                  <a:pt x="2744462" y="128780"/>
                </a:cubicBezTo>
                <a:cubicBezTo>
                  <a:pt x="2760299" y="132873"/>
                  <a:pt x="2780248" y="130843"/>
                  <a:pt x="2785202" y="143610"/>
                </a:cubicBezTo>
                <a:cubicBezTo>
                  <a:pt x="2794558" y="159316"/>
                  <a:pt x="2856498" y="142821"/>
                  <a:pt x="2844667" y="159029"/>
                </a:cubicBezTo>
                <a:cubicBezTo>
                  <a:pt x="2888530" y="147871"/>
                  <a:pt x="2914187" y="181391"/>
                  <a:pt x="2946649" y="192330"/>
                </a:cubicBezTo>
                <a:cubicBezTo>
                  <a:pt x="2981872" y="180417"/>
                  <a:pt x="3015239" y="215115"/>
                  <a:pt x="3088812" y="226485"/>
                </a:cubicBezTo>
                <a:cubicBezTo>
                  <a:pt x="3127734" y="212524"/>
                  <a:pt x="3138301" y="234381"/>
                  <a:pt x="3208669" y="217774"/>
                </a:cubicBezTo>
                <a:cubicBezTo>
                  <a:pt x="3242208" y="219284"/>
                  <a:pt x="3229623" y="233297"/>
                  <a:pt x="3290045" y="235553"/>
                </a:cubicBezTo>
                <a:cubicBezTo>
                  <a:pt x="3399655" y="215239"/>
                  <a:pt x="3444518" y="245862"/>
                  <a:pt x="3529335" y="249571"/>
                </a:cubicBezTo>
                <a:cubicBezTo>
                  <a:pt x="3623697" y="257405"/>
                  <a:pt x="3587652" y="268832"/>
                  <a:pt x="3716766" y="252690"/>
                </a:cubicBezTo>
                <a:cubicBezTo>
                  <a:pt x="3723469" y="267318"/>
                  <a:pt x="3737863" y="269842"/>
                  <a:pt x="3765333" y="266823"/>
                </a:cubicBezTo>
                <a:cubicBezTo>
                  <a:pt x="3810754" y="271601"/>
                  <a:pt x="3792745" y="303866"/>
                  <a:pt x="3846897" y="290090"/>
                </a:cubicBezTo>
                <a:cubicBezTo>
                  <a:pt x="3830941" y="306608"/>
                  <a:pt x="3929114" y="308026"/>
                  <a:pt x="3900217" y="323590"/>
                </a:cubicBezTo>
                <a:cubicBezTo>
                  <a:pt x="3922367" y="343425"/>
                  <a:pt x="3948574" y="318948"/>
                  <a:pt x="3971444" y="336662"/>
                </a:cubicBezTo>
                <a:cubicBezTo>
                  <a:pt x="4002781" y="344193"/>
                  <a:pt x="3960997" y="315419"/>
                  <a:pt x="3997868" y="318867"/>
                </a:cubicBezTo>
                <a:cubicBezTo>
                  <a:pt x="4041159" y="326219"/>
                  <a:pt x="4055435" y="293981"/>
                  <a:pt x="4070852" y="339615"/>
                </a:cubicBezTo>
                <a:cubicBezTo>
                  <a:pt x="4121286" y="335828"/>
                  <a:pt x="4121920" y="355506"/>
                  <a:pt x="4180483" y="373369"/>
                </a:cubicBezTo>
                <a:cubicBezTo>
                  <a:pt x="4211379" y="366707"/>
                  <a:pt x="4230171" y="374664"/>
                  <a:pt x="4246264" y="387458"/>
                </a:cubicBezTo>
                <a:cubicBezTo>
                  <a:pt x="4308508" y="393310"/>
                  <a:pt x="4357326" y="416142"/>
                  <a:pt x="4423169" y="431783"/>
                </a:cubicBezTo>
                <a:lnTo>
                  <a:pt x="4446752" y="435383"/>
                </a:lnTo>
                <a:lnTo>
                  <a:pt x="4446954" y="435566"/>
                </a:lnTo>
                <a:cubicBezTo>
                  <a:pt x="4508528" y="480137"/>
                  <a:pt x="4617740" y="529869"/>
                  <a:pt x="4662523" y="553169"/>
                </a:cubicBezTo>
                <a:cubicBezTo>
                  <a:pt x="4720320" y="547046"/>
                  <a:pt x="4678644" y="560102"/>
                  <a:pt x="4715641" y="575354"/>
                </a:cubicBezTo>
                <a:cubicBezTo>
                  <a:pt x="4682056" y="593278"/>
                  <a:pt x="4768370" y="586520"/>
                  <a:pt x="4742071" y="614016"/>
                </a:cubicBezTo>
                <a:cubicBezTo>
                  <a:pt x="4749637" y="615922"/>
                  <a:pt x="4757797" y="616899"/>
                  <a:pt x="4766183" y="617675"/>
                </a:cubicBezTo>
                <a:lnTo>
                  <a:pt x="4770562" y="618094"/>
                </a:lnTo>
                <a:lnTo>
                  <a:pt x="4783240" y="624350"/>
                </a:lnTo>
                <a:lnTo>
                  <a:pt x="4792882" y="620401"/>
                </a:lnTo>
                <a:lnTo>
                  <a:pt x="4816310" y="625721"/>
                </a:lnTo>
                <a:cubicBezTo>
                  <a:pt x="4824144" y="628595"/>
                  <a:pt x="4831482" y="632720"/>
                  <a:pt x="4837953" y="638824"/>
                </a:cubicBezTo>
                <a:cubicBezTo>
                  <a:pt x="4848645" y="668753"/>
                  <a:pt x="4922266" y="669148"/>
                  <a:pt x="4933914" y="707398"/>
                </a:cubicBezTo>
                <a:cubicBezTo>
                  <a:pt x="4940833" y="719653"/>
                  <a:pt x="4978358" y="746502"/>
                  <a:pt x="4995259" y="744825"/>
                </a:cubicBezTo>
                <a:cubicBezTo>
                  <a:pt x="5005107" y="749034"/>
                  <a:pt x="5010567" y="758092"/>
                  <a:pt x="5024744" y="753396"/>
                </a:cubicBezTo>
                <a:cubicBezTo>
                  <a:pt x="5047511" y="761361"/>
                  <a:pt x="5109162" y="783016"/>
                  <a:pt x="5131877" y="792613"/>
                </a:cubicBezTo>
                <a:cubicBezTo>
                  <a:pt x="5132671" y="802792"/>
                  <a:pt x="5144554" y="806683"/>
                  <a:pt x="5161031" y="810975"/>
                </a:cubicBezTo>
                <a:lnTo>
                  <a:pt x="5176815" y="815342"/>
                </a:lnTo>
                <a:lnTo>
                  <a:pt x="5180064" y="831233"/>
                </a:lnTo>
                <a:cubicBezTo>
                  <a:pt x="5202966" y="819270"/>
                  <a:pt x="5188976" y="863361"/>
                  <a:pt x="5215059" y="865080"/>
                </a:cubicBezTo>
                <a:cubicBezTo>
                  <a:pt x="5235765" y="864786"/>
                  <a:pt x="5236347" y="878098"/>
                  <a:pt x="5245643" y="887119"/>
                </a:cubicBezTo>
                <a:cubicBezTo>
                  <a:pt x="5267660" y="891609"/>
                  <a:pt x="5295742" y="939348"/>
                  <a:pt x="5295952" y="957174"/>
                </a:cubicBezTo>
                <a:cubicBezTo>
                  <a:pt x="5284322" y="1008946"/>
                  <a:pt x="5374979" y="1038019"/>
                  <a:pt x="5367826" y="1079140"/>
                </a:cubicBezTo>
                <a:cubicBezTo>
                  <a:pt x="5371668" y="1089190"/>
                  <a:pt x="5377921" y="1097135"/>
                  <a:pt x="5385646" y="1103730"/>
                </a:cubicBezTo>
                <a:lnTo>
                  <a:pt x="5410965" y="1119397"/>
                </a:lnTo>
                <a:lnTo>
                  <a:pt x="5436960" y="1130910"/>
                </a:lnTo>
                <a:lnTo>
                  <a:pt x="5442083" y="1133134"/>
                </a:lnTo>
                <a:cubicBezTo>
                  <a:pt x="5451910" y="1137346"/>
                  <a:pt x="5457170" y="1169188"/>
                  <a:pt x="5465219" y="1174479"/>
                </a:cubicBezTo>
                <a:cubicBezTo>
                  <a:pt x="5488744" y="1195184"/>
                  <a:pt x="5467141" y="1223401"/>
                  <a:pt x="5488171" y="1238604"/>
                </a:cubicBezTo>
                <a:cubicBezTo>
                  <a:pt x="5523491" y="1271811"/>
                  <a:pt x="5486623" y="1305961"/>
                  <a:pt x="5562172" y="1320840"/>
                </a:cubicBezTo>
                <a:cubicBezTo>
                  <a:pt x="5601634" y="1385316"/>
                  <a:pt x="5636528" y="1453139"/>
                  <a:pt x="5686905" y="1512529"/>
                </a:cubicBezTo>
                <a:cubicBezTo>
                  <a:pt x="5729049" y="1575678"/>
                  <a:pt x="5699691" y="1553768"/>
                  <a:pt x="5748726" y="1623716"/>
                </a:cubicBezTo>
                <a:cubicBezTo>
                  <a:pt x="5783098" y="1689734"/>
                  <a:pt x="5789710" y="1639740"/>
                  <a:pt x="5842593" y="1726595"/>
                </a:cubicBezTo>
                <a:cubicBezTo>
                  <a:pt x="5837824" y="1733043"/>
                  <a:pt x="5862023" y="1845188"/>
                  <a:pt x="5861042" y="1851837"/>
                </a:cubicBezTo>
                <a:cubicBezTo>
                  <a:pt x="5874156" y="1887981"/>
                  <a:pt x="5901790" y="1919218"/>
                  <a:pt x="5921290" y="1943460"/>
                </a:cubicBezTo>
                <a:lnTo>
                  <a:pt x="5978046" y="1997284"/>
                </a:lnTo>
                <a:lnTo>
                  <a:pt x="5992479" y="2056720"/>
                </a:lnTo>
                <a:cubicBezTo>
                  <a:pt x="6011078" y="2079033"/>
                  <a:pt x="6072687" y="2117397"/>
                  <a:pt x="6089639" y="2131171"/>
                </a:cubicBezTo>
                <a:lnTo>
                  <a:pt x="6094199" y="2139379"/>
                </a:lnTo>
                <a:lnTo>
                  <a:pt x="6094822" y="2139386"/>
                </a:lnTo>
                <a:cubicBezTo>
                  <a:pt x="6096947" y="2140841"/>
                  <a:pt x="6098876" y="2143416"/>
                  <a:pt x="6100692" y="2147736"/>
                </a:cubicBezTo>
                <a:lnTo>
                  <a:pt x="6102516" y="2154343"/>
                </a:lnTo>
                <a:lnTo>
                  <a:pt x="6111361" y="2170264"/>
                </a:lnTo>
                <a:lnTo>
                  <a:pt x="6215475" y="2270153"/>
                </a:lnTo>
                <a:lnTo>
                  <a:pt x="6255966" y="2335401"/>
                </a:lnTo>
                <a:lnTo>
                  <a:pt x="6272711" y="2385144"/>
                </a:lnTo>
                <a:cubicBezTo>
                  <a:pt x="6282320" y="2406495"/>
                  <a:pt x="6299066" y="2405139"/>
                  <a:pt x="6304347" y="2439388"/>
                </a:cubicBezTo>
                <a:cubicBezTo>
                  <a:pt x="6297131" y="2486231"/>
                  <a:pt x="6325530" y="2500962"/>
                  <a:pt x="6326729" y="2549400"/>
                </a:cubicBezTo>
                <a:cubicBezTo>
                  <a:pt x="6325926" y="2572066"/>
                  <a:pt x="6339111" y="2599957"/>
                  <a:pt x="6344663" y="2628839"/>
                </a:cubicBezTo>
                <a:lnTo>
                  <a:pt x="6375811" y="2639204"/>
                </a:lnTo>
                <a:cubicBezTo>
                  <a:pt x="6375427" y="2643533"/>
                  <a:pt x="6375041" y="2647863"/>
                  <a:pt x="6374657" y="2652193"/>
                </a:cubicBezTo>
                <a:cubicBezTo>
                  <a:pt x="6373555" y="2658134"/>
                  <a:pt x="6371943" y="2662665"/>
                  <a:pt x="6369740" y="2664642"/>
                </a:cubicBezTo>
                <a:cubicBezTo>
                  <a:pt x="6368032" y="2674540"/>
                  <a:pt x="6371528" y="2686899"/>
                  <a:pt x="6361964" y="2690172"/>
                </a:cubicBezTo>
                <a:cubicBezTo>
                  <a:pt x="6350507" y="2696218"/>
                  <a:pt x="6369375" y="2734440"/>
                  <a:pt x="6355511" y="2727335"/>
                </a:cubicBezTo>
                <a:cubicBezTo>
                  <a:pt x="6358746" y="2734104"/>
                  <a:pt x="6360434" y="2742096"/>
                  <a:pt x="6361058" y="2750592"/>
                </a:cubicBezTo>
                <a:cubicBezTo>
                  <a:pt x="6361013" y="2751998"/>
                  <a:pt x="6360970" y="2753408"/>
                  <a:pt x="6360926" y="2754814"/>
                </a:cubicBezTo>
                <a:lnTo>
                  <a:pt x="6339285" y="2810353"/>
                </a:lnTo>
                <a:cubicBezTo>
                  <a:pt x="6360091" y="2854187"/>
                  <a:pt x="6313103" y="2870086"/>
                  <a:pt x="6325672" y="2908809"/>
                </a:cubicBezTo>
                <a:cubicBezTo>
                  <a:pt x="6341563" y="2966972"/>
                  <a:pt x="6291836" y="2935388"/>
                  <a:pt x="6333498" y="3009772"/>
                </a:cubicBezTo>
                <a:cubicBezTo>
                  <a:pt x="6345476" y="3039254"/>
                  <a:pt x="6345955" y="3068963"/>
                  <a:pt x="6334947" y="3095405"/>
                </a:cubicBezTo>
                <a:lnTo>
                  <a:pt x="6344768" y="3155941"/>
                </a:lnTo>
                <a:cubicBezTo>
                  <a:pt x="6348643" y="3153663"/>
                  <a:pt x="6311793" y="3186588"/>
                  <a:pt x="6314754" y="3197987"/>
                </a:cubicBezTo>
                <a:cubicBezTo>
                  <a:pt x="6318695" y="3221971"/>
                  <a:pt x="6319257" y="3226752"/>
                  <a:pt x="6304230" y="3239690"/>
                </a:cubicBezTo>
                <a:cubicBezTo>
                  <a:pt x="6306321" y="3248567"/>
                  <a:pt x="6307305" y="3254005"/>
                  <a:pt x="6308837" y="3264003"/>
                </a:cubicBezTo>
                <a:cubicBezTo>
                  <a:pt x="6301812" y="3288243"/>
                  <a:pt x="6298529" y="3302527"/>
                  <a:pt x="6309285" y="3324103"/>
                </a:cubicBezTo>
                <a:cubicBezTo>
                  <a:pt x="6301188" y="3343007"/>
                  <a:pt x="6329285" y="3359307"/>
                  <a:pt x="6342503" y="3405661"/>
                </a:cubicBezTo>
                <a:cubicBezTo>
                  <a:pt x="6338012" y="3447477"/>
                  <a:pt x="6408325" y="3505721"/>
                  <a:pt x="6401531" y="3550593"/>
                </a:cubicBezTo>
                <a:cubicBezTo>
                  <a:pt x="6395655" y="3579549"/>
                  <a:pt x="6423437" y="3594758"/>
                  <a:pt x="6427705" y="3624684"/>
                </a:cubicBezTo>
                <a:cubicBezTo>
                  <a:pt x="6416402" y="3629199"/>
                  <a:pt x="6435787" y="3639516"/>
                  <a:pt x="6448424" y="3657106"/>
                </a:cubicBezTo>
                <a:lnTo>
                  <a:pt x="6444014" y="3752742"/>
                </a:lnTo>
                <a:cubicBezTo>
                  <a:pt x="6443990" y="3752777"/>
                  <a:pt x="6443967" y="3752813"/>
                  <a:pt x="6443946" y="3752849"/>
                </a:cubicBezTo>
                <a:lnTo>
                  <a:pt x="0" y="3752849"/>
                </a:lnTo>
                <a:close/>
              </a:path>
            </a:pathLst>
          </a:cu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DCF62976-43AB-3391-EE3C-B5FC7279BD84}"/>
              </a:ext>
            </a:extLst>
          </p:cNvPr>
          <p:cNvSpPr txBox="1"/>
          <p:nvPr/>
        </p:nvSpPr>
        <p:spPr>
          <a:xfrm>
            <a:off x="6797003" y="307910"/>
            <a:ext cx="5218971" cy="580772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nb-NO" sz="1700" i="0" dirty="0">
              <a:effectLst/>
            </a:endParaRPr>
          </a:p>
          <a:p>
            <a:pPr marL="4572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nb-NO" sz="1700" i="0" dirty="0">
                <a:effectLst/>
              </a:rPr>
              <a:t>Hva gjør</a:t>
            </a:r>
            <a:r>
              <a:rPr lang="nb-NO" sz="1700" dirty="0"/>
              <a:t> du</a:t>
            </a:r>
            <a:r>
              <a:rPr lang="nb-NO" sz="1700" i="0" dirty="0">
                <a:effectLst/>
              </a:rPr>
              <a:t> i veiledningen når </a:t>
            </a:r>
            <a:r>
              <a:rPr lang="nb-NO" sz="1700" dirty="0"/>
              <a:t>du</a:t>
            </a:r>
            <a:r>
              <a:rPr lang="nb-NO" sz="1700" i="0" dirty="0">
                <a:effectLst/>
              </a:rPr>
              <a:t> opplever at veisøker har ønsker og planer som ikke virker realistiske? </a:t>
            </a:r>
            <a:endParaRPr lang="nb-NO" sz="1700" i="0" dirty="0">
              <a:effectLst/>
              <a:cs typeface="Calibri"/>
            </a:endParaRPr>
          </a:p>
          <a:p>
            <a:pPr marL="4572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nb-NO" sz="1700" i="0" dirty="0">
                <a:effectLst/>
              </a:rPr>
              <a:t>Hvilke etiske utfordringer opplever </a:t>
            </a:r>
            <a:r>
              <a:rPr lang="nb-NO" sz="1700" dirty="0"/>
              <a:t>du</a:t>
            </a:r>
            <a:r>
              <a:rPr lang="nb-NO" sz="1700" i="0" dirty="0">
                <a:effectLst/>
              </a:rPr>
              <a:t>? </a:t>
            </a:r>
            <a:endParaRPr lang="nb-NO" sz="1700" i="0" dirty="0">
              <a:effectLst/>
              <a:cs typeface="Calibri"/>
            </a:endParaRPr>
          </a:p>
          <a:p>
            <a:pPr marL="4572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nb-NO" sz="1700" i="0" dirty="0">
                <a:effectLst/>
              </a:rPr>
              <a:t>Hvilke refleksjoner gjør du deg rundt denne situasjonen? </a:t>
            </a:r>
          </a:p>
          <a:p>
            <a:pPr marL="4572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nb-NO" sz="1700" i="0" dirty="0">
                <a:effectLst/>
              </a:rPr>
              <a:t>Av og til kan karriereveileder høre eller tenke selv at det er behov for å «</a:t>
            </a:r>
            <a:r>
              <a:rPr lang="nb-NO" sz="1700" i="0" dirty="0" err="1">
                <a:effectLst/>
              </a:rPr>
              <a:t>realitetsorientere</a:t>
            </a:r>
            <a:r>
              <a:rPr lang="nb-NO" sz="1700" i="0" dirty="0">
                <a:effectLst/>
              </a:rPr>
              <a:t>» veisøker? I hvilken grad er det karriereveileders oppgave?</a:t>
            </a:r>
          </a:p>
          <a:p>
            <a:pPr marL="4572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nb-NO" sz="1700" i="0" dirty="0">
                <a:effectLst/>
              </a:rPr>
              <a:t>Hvilke dilemmaer møter</a:t>
            </a:r>
            <a:r>
              <a:rPr lang="nb-NO" sz="1700" dirty="0"/>
              <a:t> du</a:t>
            </a:r>
            <a:r>
              <a:rPr lang="nb-NO" sz="1700" i="0" dirty="0">
                <a:effectLst/>
              </a:rPr>
              <a:t> eventuelt på i den forbindelse, og hvordan blir balansen opp mot etisk retningslinje 4 og 6; </a:t>
            </a:r>
            <a:r>
              <a:rPr lang="nb-NO" sz="1700" dirty="0"/>
              <a:t>"</a:t>
            </a:r>
            <a:r>
              <a:rPr lang="nb-NO" sz="1700" i="0" dirty="0">
                <a:effectLst/>
              </a:rPr>
              <a:t>respekterer jeg veisøkers egenverd og likeverd, og viser jeg ydmykhet og tar utgangspunkt i veisøkers forståelse av egen situasjon</a:t>
            </a:r>
            <a:r>
              <a:rPr lang="nb-NO" sz="1700" dirty="0"/>
              <a:t>?"</a:t>
            </a:r>
            <a:r>
              <a:rPr lang="nb-NO" sz="1700" i="0" dirty="0">
                <a:effectLst/>
              </a:rPr>
              <a:t> </a:t>
            </a:r>
            <a:endParaRPr lang="nb-NO" sz="1700" i="0" dirty="0">
              <a:effectLst/>
              <a:cs typeface="Calibri"/>
            </a:endParaRPr>
          </a:p>
          <a:p>
            <a:pPr marL="4572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nb-NO" sz="1700" i="0" dirty="0">
                <a:effectLst/>
              </a:rPr>
              <a:t>Hvordan kan veisøker og veileder utforske dette dilemmaet sammen, slik at det skjer en karrierelæring rundt spenningen mellom muligheter og begrensninger for å øke veisøkers karrierekompetanse? 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pic>
        <p:nvPicPr>
          <p:cNvPr id="5" name="Bilde 4" descr="Et bilde som inneholder tekst, skjermbilde, Grafikk, Font&#10;&#10;Automatisk generert beskrivelse">
            <a:extLst>
              <a:ext uri="{FF2B5EF4-FFF2-40B4-BE49-F238E27FC236}">
                <a16:creationId xmlns:a16="http://schemas.microsoft.com/office/drawing/2014/main" id="{7ABAEC0B-E9F7-7334-BF8A-1B82783E71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25" y="5924551"/>
            <a:ext cx="1625269" cy="75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009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de 5" descr="Et bilde som inneholder sko, clip art, tegnefilm, illustrasjon&#10;&#10;Automatisk generert beskrivelse">
            <a:extLst>
              <a:ext uri="{FF2B5EF4-FFF2-40B4-BE49-F238E27FC236}">
                <a16:creationId xmlns:a16="http://schemas.microsoft.com/office/drawing/2014/main" id="{2FB71B5D-CA27-DD42-D6BF-A4BCB7B120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8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A5E650E-50D1-9BE2-5238-BF5B5CAD0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17241"/>
            <a:ext cx="6015134" cy="137088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z="2200" b="1" dirty="0"/>
              <a:t>Refleksjonsspørsmål</a:t>
            </a:r>
            <a:br>
              <a:rPr lang="nb-NO" sz="2200" dirty="0"/>
            </a:br>
            <a:r>
              <a:rPr lang="nb-NO" sz="2200" i="0" dirty="0">
                <a:effectLst/>
              </a:rPr>
              <a:t>Veiledning av veisøkere i situasjoner som krever tilpasning</a:t>
            </a:r>
            <a:br>
              <a:rPr lang="en-US" sz="2200" dirty="0"/>
            </a:br>
            <a:endParaRPr lang="en-US" sz="2200" dirty="0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DCF62976-43AB-3391-EE3C-B5FC7279BD84}"/>
              </a:ext>
            </a:extLst>
          </p:cNvPr>
          <p:cNvSpPr txBox="1"/>
          <p:nvPr/>
        </p:nvSpPr>
        <p:spPr>
          <a:xfrm>
            <a:off x="7531610" y="2582268"/>
            <a:ext cx="4579524" cy="3594695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457200" indent="-342900" fontAlgn="base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nb-NO" sz="1400" i="0" dirty="0">
                <a:effectLst/>
              </a:rPr>
              <a:t>Hva gjør</a:t>
            </a:r>
            <a:r>
              <a:rPr lang="nb-NO" sz="1400" dirty="0"/>
              <a:t> du</a:t>
            </a:r>
            <a:r>
              <a:rPr lang="nb-NO" sz="1400" i="0" dirty="0">
                <a:effectLst/>
              </a:rPr>
              <a:t> når </a:t>
            </a:r>
            <a:r>
              <a:rPr lang="nb-NO" sz="1400" dirty="0"/>
              <a:t>du møter</a:t>
            </a:r>
            <a:r>
              <a:rPr lang="nb-NO" sz="1400" i="0" dirty="0">
                <a:effectLst/>
              </a:rPr>
              <a:t> veisøkere som har vansker med å tilpasse seg utdanningssystemet eller arbeidslivet? </a:t>
            </a:r>
          </a:p>
          <a:p>
            <a:pPr marL="457200" indent="-342900" fontAlgn="base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nb-NO" sz="1400" i="0" dirty="0">
                <a:effectLst/>
              </a:rPr>
              <a:t>Hvilke etiske utfordringer møter </a:t>
            </a:r>
            <a:r>
              <a:rPr lang="nb-NO" sz="1400" dirty="0"/>
              <a:t>du</a:t>
            </a:r>
            <a:r>
              <a:rPr lang="nb-NO" sz="1400" i="0" dirty="0">
                <a:effectLst/>
              </a:rPr>
              <a:t>? </a:t>
            </a:r>
            <a:endParaRPr lang="nb-NO" sz="1400" i="0" dirty="0">
              <a:effectLst/>
              <a:cs typeface="Calibri"/>
            </a:endParaRPr>
          </a:p>
          <a:p>
            <a:pPr marL="457200" indent="-342900" fontAlgn="base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nb-NO" sz="1400" i="0" dirty="0">
                <a:effectLst/>
              </a:rPr>
              <a:t>Skal en veileder ta opp forhold rundt veisøkers personlighet og væremåte? </a:t>
            </a:r>
          </a:p>
          <a:p>
            <a:pPr marL="457200" indent="-342900" fontAlgn="base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nb-NO" sz="1400" i="0" dirty="0">
                <a:effectLst/>
              </a:rPr>
              <a:t>Har</a:t>
            </a:r>
            <a:r>
              <a:rPr lang="nb-NO" sz="1400" dirty="0"/>
              <a:t> du</a:t>
            </a:r>
            <a:r>
              <a:rPr lang="nb-NO" sz="1400" i="0" dirty="0">
                <a:effectLst/>
              </a:rPr>
              <a:t> opplevd andre situasjoner som ligner på eksemplet, men som ikke handler om kulturell bakgrunn? </a:t>
            </a:r>
            <a:endParaRPr lang="nb-NO" sz="1400" i="0" dirty="0">
              <a:effectLst/>
              <a:cs typeface="Calibri"/>
            </a:endParaRPr>
          </a:p>
          <a:p>
            <a:pPr marL="457200" indent="-342900" fontAlgn="base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nb-NO" sz="1400" i="0" dirty="0">
                <a:effectLst/>
              </a:rPr>
              <a:t>Er det noen temaer rundt personlighet og væremåte </a:t>
            </a:r>
            <a:r>
              <a:rPr lang="nb-NO" sz="1400" dirty="0"/>
              <a:t>du </a:t>
            </a:r>
            <a:r>
              <a:rPr lang="nb-NO" sz="1400" i="0" dirty="0">
                <a:effectLst/>
              </a:rPr>
              <a:t>ikke syntes det er greit å ta opp med veisøker i en veiledningssamtale? </a:t>
            </a:r>
            <a:endParaRPr lang="nb-NO" sz="1400" i="0" dirty="0">
              <a:effectLst/>
              <a:cs typeface="Calibri"/>
            </a:endParaRPr>
          </a:p>
          <a:p>
            <a:pPr marL="457200" indent="-342900" fontAlgn="base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nb-NO" sz="1400" i="0" dirty="0">
                <a:effectLst/>
              </a:rPr>
              <a:t>Hva gjør</a:t>
            </a:r>
            <a:r>
              <a:rPr lang="nb-NO" sz="1400" dirty="0"/>
              <a:t> du</a:t>
            </a:r>
            <a:r>
              <a:rPr lang="nb-NO" sz="1400" i="0" dirty="0">
                <a:effectLst/>
              </a:rPr>
              <a:t> når</a:t>
            </a:r>
            <a:r>
              <a:rPr lang="nb-NO" sz="1400" dirty="0"/>
              <a:t> du</a:t>
            </a:r>
            <a:r>
              <a:rPr lang="nb-NO" sz="1400" i="0" dirty="0">
                <a:effectLst/>
              </a:rPr>
              <a:t> opplever at veisøkers utfordringer handler om kulturell bakgrunn og manglende erfaring med det norske utdanningssystemet eller arbeidslivet? </a:t>
            </a:r>
            <a:endParaRPr lang="nb-NO" sz="1400" i="0" dirty="0">
              <a:effectLst/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pic>
        <p:nvPicPr>
          <p:cNvPr id="5" name="Bilde 4" descr="Et bilde som inneholder tekst, skjermbilde, Grafikk, Font&#10;&#10;Automatisk generert beskrivelse">
            <a:extLst>
              <a:ext uri="{FF2B5EF4-FFF2-40B4-BE49-F238E27FC236}">
                <a16:creationId xmlns:a16="http://schemas.microsoft.com/office/drawing/2014/main" id="{7ABAEC0B-E9F7-7334-BF8A-1B82783E71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66" y="5913124"/>
            <a:ext cx="1625269" cy="75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51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de 5" descr="Et bilde som inneholder klær, tegnefilm&#10;&#10;Automatisk generert beskrivelse">
            <a:extLst>
              <a:ext uri="{FF2B5EF4-FFF2-40B4-BE49-F238E27FC236}">
                <a16:creationId xmlns:a16="http://schemas.microsoft.com/office/drawing/2014/main" id="{25EB532E-ED4E-6FBD-F726-41E06E779F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3" r="9865"/>
          <a:stretch/>
        </p:blipFill>
        <p:spPr>
          <a:xfrm>
            <a:off x="3988997" y="365125"/>
            <a:ext cx="9038155" cy="641012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A5E650E-50D1-9BE2-5238-BF5B5CAD0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570" y="282371"/>
            <a:ext cx="6041292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z="2500" b="1" dirty="0"/>
              <a:t>Refleksjonsspørsmål</a:t>
            </a:r>
            <a:br>
              <a:rPr lang="nb-NO" sz="2500" dirty="0"/>
            </a:br>
            <a:r>
              <a:rPr lang="nb-NO" sz="2500" i="0" dirty="0">
                <a:effectLst/>
              </a:rPr>
              <a:t>Veiledning av veisøkere som insisterer på dine fasitsvar eller råd.</a:t>
            </a:r>
            <a:br>
              <a:rPr lang="en-US" sz="2500" dirty="0"/>
            </a:br>
            <a:endParaRPr lang="en-US" sz="2500" dirty="0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DCF62976-43AB-3391-EE3C-B5FC7279BD84}"/>
              </a:ext>
            </a:extLst>
          </p:cNvPr>
          <p:cNvSpPr txBox="1"/>
          <p:nvPr/>
        </p:nvSpPr>
        <p:spPr>
          <a:xfrm>
            <a:off x="0" y="1656862"/>
            <a:ext cx="6228862" cy="47346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228600" fontAlgn="base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nb-NO" sz="1200" i="0" dirty="0">
                <a:effectLst/>
              </a:rPr>
              <a:t>Hva gjør</a:t>
            </a:r>
            <a:r>
              <a:rPr lang="nb-NO" sz="1200" dirty="0"/>
              <a:t> du</a:t>
            </a:r>
            <a:r>
              <a:rPr lang="nb-NO" sz="1200" i="0" dirty="0">
                <a:effectLst/>
              </a:rPr>
              <a:t> i veiledning når veisøker insisterer på å få fasitsvar og råd fra </a:t>
            </a:r>
            <a:r>
              <a:rPr lang="nb-NO" sz="1200" dirty="0"/>
              <a:t>deg</a:t>
            </a:r>
            <a:r>
              <a:rPr lang="nb-NO" sz="1200" i="0" dirty="0">
                <a:effectLst/>
              </a:rPr>
              <a:t>? </a:t>
            </a:r>
          </a:p>
          <a:p>
            <a:pPr marL="342900" indent="-228600" fontAlgn="base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nb-NO" sz="1200" i="0" dirty="0">
                <a:effectLst/>
              </a:rPr>
              <a:t>Hvorfor blir dette vanskelig for karriereveiledere? </a:t>
            </a:r>
          </a:p>
          <a:p>
            <a:pPr marL="342900" indent="-228600" fontAlgn="base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nb-NO" sz="1200" i="0" dirty="0">
                <a:effectLst/>
              </a:rPr>
              <a:t>Skal du ha en mening om hva som er best og riktig for veisøkere? </a:t>
            </a:r>
          </a:p>
          <a:p>
            <a:pPr marL="342900" indent="-228600" fontAlgn="base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nb-NO" sz="1200" i="0" dirty="0">
                <a:effectLst/>
              </a:rPr>
              <a:t>Skal du aldri gi et svar på hva du mener veisøker bør gjøre? </a:t>
            </a:r>
          </a:p>
          <a:p>
            <a:pPr marL="342900" indent="-228600" fontAlgn="base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nb-NO" sz="1200" i="0" dirty="0">
                <a:effectLst/>
              </a:rPr>
              <a:t>Er det situasjoner hvor du mener det er riktig å gi veisøker et svar på hva vedkommende skal gjøre? </a:t>
            </a:r>
          </a:p>
          <a:p>
            <a:pPr marL="342900" indent="-228600" fontAlgn="base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nb-NO" sz="1200" i="0" dirty="0">
                <a:effectLst/>
              </a:rPr>
              <a:t>Er det noen forhold som kan påvirke din dømmekraft i slike veiledninger, </a:t>
            </a:r>
            <a:r>
              <a:rPr lang="nb-NO" sz="1200" i="0" dirty="0" err="1">
                <a:effectLst/>
              </a:rPr>
              <a:t>f.eks</a:t>
            </a:r>
            <a:r>
              <a:rPr lang="nb-NO" sz="1200" i="0" dirty="0">
                <a:effectLst/>
              </a:rPr>
              <a:t> veisøkers alder, bakgrunn, erfaringer, personlighet? </a:t>
            </a:r>
          </a:p>
          <a:p>
            <a:pPr marL="342900" indent="-228600" fontAlgn="base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nb-NO" sz="1200" i="0" dirty="0">
                <a:effectLst/>
              </a:rPr>
              <a:t>Får du dårlig samvittighet hvis du ikke gir veisøkere den hjelpen de ber om? </a:t>
            </a:r>
          </a:p>
          <a:p>
            <a:pPr marL="342900" indent="-228600" fontAlgn="base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nb-NO" sz="1200" i="0" dirty="0">
                <a:effectLst/>
              </a:rPr>
              <a:t>Blir du irritert når veisøker vil ha noe annet fra deg enn det du mener er riktig å gi av råd og fasitsvar? </a:t>
            </a:r>
          </a:p>
          <a:p>
            <a:pPr marL="342900" indent="-228600" fontAlgn="base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nb-NO" sz="1200" i="0" dirty="0">
                <a:effectLst/>
              </a:rPr>
              <a:t>Hvordan møter du dette på en etisk god måte som karriereveileder? </a:t>
            </a:r>
          </a:p>
          <a:p>
            <a:pPr marL="342900" indent="-228600" fontAlgn="base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nb-NO" sz="1200" i="0" dirty="0">
                <a:effectLst/>
              </a:rPr>
              <a:t>Etisk retningslinje 3 beskriver at karriereveileder bruker metoder og innfallsvinkler som er tilpasset veisøkers situasjon og muligheter.  Hvilke metoder og innfallsvinkler vil støtte veisøker i eksemplet? </a:t>
            </a:r>
          </a:p>
          <a:p>
            <a:pPr marL="342900" indent="-228600" fontAlgn="base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nb-NO" sz="1200" i="0" dirty="0">
                <a:effectLst/>
              </a:rPr>
              <a:t>Hvordan kan karrierelæring knyttet til det å ta valg og utvikling av valgkompetanse være med å utvikle veisøkers karrierekompetanse for å bli tryggere i egne valg? </a:t>
            </a:r>
          </a:p>
          <a:p>
            <a:pPr marL="342900" indent="-228600" fontAlgn="base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nb-NO" sz="1200" i="0" dirty="0">
                <a:effectLst/>
              </a:rPr>
              <a:t>Hvordan kan</a:t>
            </a:r>
            <a:r>
              <a:rPr lang="nb-NO" sz="1200" dirty="0"/>
              <a:t> du </a:t>
            </a:r>
            <a:r>
              <a:rPr lang="nb-NO" sz="1200" i="0" dirty="0">
                <a:effectLst/>
              </a:rPr>
              <a:t> jobbe for å styrke veisøkers selvfølelse og identitet slik at veisøker blir tryggere på seg selv og hvem de er. </a:t>
            </a:r>
            <a:endParaRPr lang="nb-NO" sz="1200" i="0" dirty="0">
              <a:effectLst/>
              <a:cs typeface="Calibri"/>
            </a:endParaRPr>
          </a:p>
          <a:p>
            <a:pPr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800" b="0" i="0" dirty="0">
              <a:effectLst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800" dirty="0"/>
          </a:p>
        </p:txBody>
      </p:sp>
      <p:pic>
        <p:nvPicPr>
          <p:cNvPr id="5" name="Bilde 4" descr="Et bilde som inneholder tekst, skjermbilde, Grafikk, Font&#10;&#10;Automatisk generert beskrivelse">
            <a:extLst>
              <a:ext uri="{FF2B5EF4-FFF2-40B4-BE49-F238E27FC236}">
                <a16:creationId xmlns:a16="http://schemas.microsoft.com/office/drawing/2014/main" id="{7ABAEC0B-E9F7-7334-BF8A-1B82783E71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35" y="5772447"/>
            <a:ext cx="1625269" cy="75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491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de 5" descr="Et bilde som inneholder clip art, tegnefilm, illustrasjon&#10;&#10;Automatisk generert beskrivelse">
            <a:extLst>
              <a:ext uri="{FF2B5EF4-FFF2-40B4-BE49-F238E27FC236}">
                <a16:creationId xmlns:a16="http://schemas.microsoft.com/office/drawing/2014/main" id="{42A7EBD0-2EA8-9B84-B43F-79EC9618F3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0" r="10649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A5E650E-50D1-9BE2-5238-BF5B5CAD0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b="1"/>
              <a:t>Refleksjonsspørsmål</a:t>
            </a:r>
            <a:br>
              <a:rPr lang="en-US" sz="3100"/>
            </a:br>
            <a:r>
              <a:rPr lang="en-US" sz="3100"/>
              <a:t>Balanse mellom veiledning og terapi</a:t>
            </a:r>
            <a:br>
              <a:rPr lang="en-US" sz="3100" dirty="0"/>
            </a:br>
            <a:endParaRPr lang="en-US" sz="3100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DCF62976-43AB-3391-EE3C-B5FC7279BD84}"/>
              </a:ext>
            </a:extLst>
          </p:cNvPr>
          <p:cNvSpPr txBox="1"/>
          <p:nvPr/>
        </p:nvSpPr>
        <p:spPr>
          <a:xfrm>
            <a:off x="7531610" y="2434201"/>
            <a:ext cx="4597867" cy="374276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228600" indent="-457200">
              <a:lnSpc>
                <a:spcPct val="110000"/>
              </a:lnSpc>
              <a:spcAft>
                <a:spcPts val="600"/>
              </a:spcAft>
              <a:buFont typeface="+mj-lt"/>
              <a:buAutoNum type="arabicPeriod"/>
            </a:pPr>
            <a:endParaRPr lang="nb-NO" sz="2000" i="0" dirty="0">
              <a:effectLst/>
            </a:endParaRPr>
          </a:p>
          <a:p>
            <a:pPr marL="457200" indent="-457200" fontAlgn="base">
              <a:lnSpc>
                <a:spcPct val="110000"/>
              </a:lnSpc>
              <a:buAutoNum type="arabicPeriod"/>
            </a:pPr>
            <a:r>
              <a:rPr lang="nb-NO" sz="2000" i="0" dirty="0">
                <a:effectLst/>
              </a:rPr>
              <a:t>Hvordan håndterer </a:t>
            </a:r>
            <a:r>
              <a:rPr lang="nb-NO" sz="2000" dirty="0"/>
              <a:t>du</a:t>
            </a:r>
            <a:r>
              <a:rPr lang="nb-NO" sz="2000" i="0" dirty="0">
                <a:effectLst/>
              </a:rPr>
              <a:t> balansen mellom veiledning og terapi? </a:t>
            </a:r>
            <a:endParaRPr lang="nb-NO" sz="2000" i="0" dirty="0">
              <a:effectLst/>
              <a:cs typeface="Calibri" panose="020F0502020204030204"/>
            </a:endParaRPr>
          </a:p>
          <a:p>
            <a:pPr marL="457200" indent="-457200" fontAlgn="base">
              <a:lnSpc>
                <a:spcPct val="110000"/>
              </a:lnSpc>
              <a:buFont typeface="+mj-lt"/>
              <a:buAutoNum type="arabicPeriod"/>
            </a:pPr>
            <a:endParaRPr lang="nb-NO" sz="2000" i="0" dirty="0">
              <a:effectLst/>
            </a:endParaRPr>
          </a:p>
          <a:p>
            <a:pPr fontAlgn="base">
              <a:lnSpc>
                <a:spcPct val="110000"/>
              </a:lnSpc>
            </a:pPr>
            <a:r>
              <a:rPr lang="nb-NO" sz="2000" dirty="0"/>
              <a:t>2.  </a:t>
            </a:r>
            <a:r>
              <a:rPr lang="nb-NO" sz="2000" i="0" dirty="0">
                <a:effectLst/>
              </a:rPr>
              <a:t>Hvor går grensen mellom veiledning og </a:t>
            </a:r>
            <a:r>
              <a:rPr lang="nb-NO" sz="2000" dirty="0"/>
              <a:t>             </a:t>
            </a:r>
            <a:r>
              <a:rPr lang="nb-NO" sz="2000" i="0" dirty="0">
                <a:effectLst/>
              </a:rPr>
              <a:t>terapi</a:t>
            </a:r>
            <a:r>
              <a:rPr lang="nb-NO" sz="2000" dirty="0"/>
              <a:t>?</a:t>
            </a:r>
            <a:endParaRPr lang="nb-NO" sz="2000" i="0" dirty="0">
              <a:effectLst/>
              <a:cs typeface="Calibri" panose="020F0502020204030204"/>
            </a:endParaRPr>
          </a:p>
          <a:p>
            <a:pPr marL="457200" indent="-457200" fontAlgn="base">
              <a:lnSpc>
                <a:spcPct val="110000"/>
              </a:lnSpc>
              <a:buFont typeface="+mj-lt"/>
              <a:buAutoNum type="arabicPeriod"/>
            </a:pPr>
            <a:endParaRPr lang="nb-NO" sz="2000" i="0" dirty="0">
              <a:effectLst/>
            </a:endParaRPr>
          </a:p>
          <a:p>
            <a:pPr fontAlgn="base">
              <a:lnSpc>
                <a:spcPct val="110000"/>
              </a:lnSpc>
            </a:pPr>
            <a:r>
              <a:rPr lang="nb-NO" sz="2000" dirty="0"/>
              <a:t>3.   </a:t>
            </a:r>
            <a:r>
              <a:rPr lang="nb-NO" sz="2000" i="0" dirty="0">
                <a:effectLst/>
              </a:rPr>
              <a:t>I hvilke situasjoner kan det være riktig at </a:t>
            </a:r>
            <a:r>
              <a:rPr lang="nb-NO" sz="2000" dirty="0"/>
              <a:t>  karriereveileder</a:t>
            </a:r>
            <a:r>
              <a:rPr lang="nb-NO" sz="2000" i="0" dirty="0">
                <a:effectLst/>
              </a:rPr>
              <a:t> er tydelig og har en mening?</a:t>
            </a:r>
            <a:endParaRPr lang="nb-NO" sz="2000" i="0" dirty="0">
              <a:effectLst/>
              <a:cs typeface="Calibri" panose="020F0502020204030204"/>
            </a:endParaRPr>
          </a:p>
          <a:p>
            <a:pPr marL="228600" indent="-457200" fontAlgn="base">
              <a:lnSpc>
                <a:spcPct val="110000"/>
              </a:lnSpc>
              <a:buFont typeface="+mj-lt"/>
              <a:buAutoNum type="arabicPeriod"/>
            </a:pPr>
            <a:endParaRPr lang="nb-NO" sz="2000" i="0" dirty="0">
              <a:effectLst/>
            </a:endParaRPr>
          </a:p>
          <a:p>
            <a:pPr fontAlgn="base">
              <a:lnSpc>
                <a:spcPct val="110000"/>
              </a:lnSpc>
            </a:pPr>
            <a:r>
              <a:rPr lang="nb-NO" sz="2000" dirty="0"/>
              <a:t>4.  Hvordan kan situasjonen i filmen se ut hos   deg på din arbeidsplass?</a:t>
            </a:r>
            <a:r>
              <a:rPr lang="nb-NO" sz="2000" i="0" dirty="0">
                <a:effectLst/>
              </a:rPr>
              <a:t> </a:t>
            </a:r>
            <a:endParaRPr lang="nb-NO" sz="2000" i="0">
              <a:effectLst/>
              <a:cs typeface="Calibri"/>
            </a:endParaRPr>
          </a:p>
          <a:p>
            <a:pPr marL="228600" indent="-457200" fontAlgn="base">
              <a:lnSpc>
                <a:spcPct val="110000"/>
              </a:lnSpc>
              <a:buFont typeface="+mj-lt"/>
              <a:buAutoNum type="arabicPeriod"/>
            </a:pPr>
            <a:endParaRPr lang="nb-NO" sz="2000" dirty="0"/>
          </a:p>
          <a:p>
            <a:pPr fontAlgn="base">
              <a:lnSpc>
                <a:spcPct val="110000"/>
              </a:lnSpc>
            </a:pPr>
            <a:r>
              <a:rPr lang="nb-NO" sz="2000" dirty="0"/>
              <a:t>5.  Hvordan kan du endre din tilnærming i slike   veiledninger?</a:t>
            </a:r>
            <a:endParaRPr lang="nb-NO" sz="2000" i="0" dirty="0">
              <a:effectLst/>
              <a:cs typeface="Calibri"/>
            </a:endParaRPr>
          </a:p>
          <a:p>
            <a:pPr marL="228600" indent="-457200" fontAlgn="base">
              <a:lnSpc>
                <a:spcPct val="90000"/>
              </a:lnSpc>
              <a:buFont typeface="+mj-lt"/>
              <a:buAutoNum type="arabicPeriod"/>
            </a:pPr>
            <a:endParaRPr lang="nb-NO" sz="2000" i="0" dirty="0">
              <a:effectLst/>
            </a:endParaRPr>
          </a:p>
          <a:p>
            <a:pPr indent="-228600">
              <a:lnSpc>
                <a:spcPct val="90000"/>
              </a:lnSpc>
              <a:buAutoNum type="arabicPeriod"/>
            </a:pPr>
            <a:endParaRPr lang="en-US" sz="2000" dirty="0">
              <a:cs typeface="Calibri" panose="020F0502020204030204"/>
            </a:endParaRPr>
          </a:p>
        </p:txBody>
      </p:sp>
      <p:pic>
        <p:nvPicPr>
          <p:cNvPr id="5" name="Bilde 4" descr="Et bilde som inneholder tekst, skjermbilde, Grafikk, Font&#10;&#10;Automatisk generert beskrivelse">
            <a:extLst>
              <a:ext uri="{FF2B5EF4-FFF2-40B4-BE49-F238E27FC236}">
                <a16:creationId xmlns:a16="http://schemas.microsoft.com/office/drawing/2014/main" id="{7ABAEC0B-E9F7-7334-BF8A-1B82783E71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35" y="5772447"/>
            <a:ext cx="1625269" cy="75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073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de 5" descr="Et bilde som inneholder sko, tegnefilm, illustrasjon, clip art&#10;&#10;Automatisk generert beskrivelse">
            <a:extLst>
              <a:ext uri="{FF2B5EF4-FFF2-40B4-BE49-F238E27FC236}">
                <a16:creationId xmlns:a16="http://schemas.microsoft.com/office/drawing/2014/main" id="{213EF8A4-724B-B36E-2643-5843C5EC9F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3" r="16365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A5E650E-50D1-9BE2-5238-BF5B5CAD0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" y="365125"/>
            <a:ext cx="4308697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z="3100" b="1" dirty="0"/>
              <a:t>Refleksjonsspørsmål</a:t>
            </a:r>
            <a:br>
              <a:rPr lang="nb-NO" sz="3100" dirty="0"/>
            </a:br>
            <a:r>
              <a:rPr lang="nb-NO" sz="3100" dirty="0"/>
              <a:t>Makten i karriereveileders rolle</a:t>
            </a:r>
            <a:br>
              <a:rPr lang="en-US" sz="3100" dirty="0"/>
            </a:br>
            <a:endParaRPr lang="en-US" sz="3100" dirty="0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DCF62976-43AB-3391-EE3C-B5FC7279BD84}"/>
              </a:ext>
            </a:extLst>
          </p:cNvPr>
          <p:cNvSpPr txBox="1"/>
          <p:nvPr/>
        </p:nvSpPr>
        <p:spPr>
          <a:xfrm>
            <a:off x="139960" y="2434201"/>
            <a:ext cx="5066522" cy="37427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571500" indent="-457200" fontAlgn="base">
              <a:lnSpc>
                <a:spcPct val="90000"/>
              </a:lnSpc>
              <a:buFont typeface="+mj-lt"/>
              <a:buAutoNum type="arabicPeriod"/>
            </a:pPr>
            <a:endParaRPr lang="nb-NO" sz="1400" i="0" dirty="0">
              <a:effectLst/>
            </a:endParaRPr>
          </a:p>
          <a:p>
            <a:pPr marL="571500" indent="-457200" fontAlgn="base">
              <a:lnSpc>
                <a:spcPct val="150000"/>
              </a:lnSpc>
              <a:buFont typeface="+mj-lt"/>
              <a:buAutoNum type="arabicPeriod"/>
            </a:pPr>
            <a:endParaRPr lang="nb-NO" sz="1400" dirty="0"/>
          </a:p>
          <a:p>
            <a:pPr marL="4572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nb-NO" sz="1400" i="0" dirty="0">
                <a:effectLst/>
              </a:rPr>
              <a:t>Hvilken makt kan </a:t>
            </a:r>
            <a:r>
              <a:rPr lang="nb-NO" sz="1400" dirty="0"/>
              <a:t>du</a:t>
            </a:r>
            <a:r>
              <a:rPr lang="nb-NO" sz="1400" i="0" dirty="0">
                <a:effectLst/>
              </a:rPr>
              <a:t> ha i</a:t>
            </a:r>
            <a:r>
              <a:rPr lang="nb-NO" sz="1400" dirty="0"/>
              <a:t> din</a:t>
            </a:r>
            <a:r>
              <a:rPr lang="nb-NO" sz="1400" i="0" dirty="0">
                <a:effectLst/>
              </a:rPr>
              <a:t> rolle som karriereveiledere?</a:t>
            </a:r>
            <a:endParaRPr lang="nb-NO" sz="1400" i="0" dirty="0">
              <a:effectLst/>
              <a:cs typeface="Calibri"/>
            </a:endParaRPr>
          </a:p>
          <a:p>
            <a:pPr marL="4572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nb-NO" sz="1400" i="0" dirty="0">
                <a:effectLst/>
              </a:rPr>
              <a:t>Hvordan kan </a:t>
            </a:r>
            <a:r>
              <a:rPr lang="nb-NO" sz="1400" dirty="0"/>
              <a:t>du</a:t>
            </a:r>
            <a:r>
              <a:rPr lang="nb-NO" sz="1400" i="0" dirty="0">
                <a:effectLst/>
              </a:rPr>
              <a:t>, som beskrevet i etiske retningslinjer, være bevisst og forvalte makten i</a:t>
            </a:r>
            <a:r>
              <a:rPr lang="nb-NO" sz="1400" dirty="0"/>
              <a:t> din</a:t>
            </a:r>
            <a:r>
              <a:rPr lang="nb-NO" sz="1400" i="0" dirty="0">
                <a:effectLst/>
              </a:rPr>
              <a:t> rolle til fordel for veisøker? </a:t>
            </a:r>
            <a:endParaRPr lang="nb-NO" sz="1400" i="0" dirty="0">
              <a:effectLst/>
              <a:cs typeface="Calibri"/>
            </a:endParaRPr>
          </a:p>
          <a:p>
            <a:pPr marL="4572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nb-NO" sz="1400" i="0" dirty="0">
                <a:effectLst/>
              </a:rPr>
              <a:t>Hvordan kan</a:t>
            </a:r>
            <a:r>
              <a:rPr lang="nb-NO" sz="1400" dirty="0"/>
              <a:t> du</a:t>
            </a:r>
            <a:r>
              <a:rPr lang="nb-NO" sz="1400" i="0" dirty="0">
                <a:effectLst/>
              </a:rPr>
              <a:t> utjevne makt-ubalansen i relasjonen med veisøker? </a:t>
            </a:r>
            <a:endParaRPr lang="nb-NO" sz="1400" i="0" dirty="0">
              <a:effectLst/>
              <a:cs typeface="Calibri"/>
            </a:endParaRPr>
          </a:p>
          <a:p>
            <a:pPr marL="4572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nb-NO" sz="1400" dirty="0"/>
              <a:t>Hvilke makt-ubalanser kan eksistere hos deg?</a:t>
            </a:r>
            <a:endParaRPr lang="nb-NO" sz="1400" dirty="0">
              <a:cs typeface="Calibri"/>
            </a:endParaRPr>
          </a:p>
          <a:p>
            <a:pPr marL="4572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nb-NO" sz="1400" i="0" dirty="0">
                <a:effectLst/>
              </a:rPr>
              <a:t>Hvordan kan</a:t>
            </a:r>
            <a:r>
              <a:rPr lang="nb-NO" sz="1400" dirty="0"/>
              <a:t> du</a:t>
            </a:r>
            <a:r>
              <a:rPr lang="nb-NO" sz="1400" i="0" dirty="0">
                <a:effectLst/>
              </a:rPr>
              <a:t> utjevne makten?</a:t>
            </a:r>
            <a:endParaRPr lang="nb-NO" sz="1400" i="0" dirty="0">
              <a:effectLst/>
              <a:cs typeface="Calibri" panose="020F0502020204030204"/>
            </a:endParaRPr>
          </a:p>
          <a:p>
            <a:pPr marL="457200" indent="-342900" fontAlgn="base">
              <a:lnSpc>
                <a:spcPct val="90000"/>
              </a:lnSpc>
              <a:buFont typeface="+mj-lt"/>
              <a:buAutoNum type="arabicPeriod"/>
            </a:pPr>
            <a:endParaRPr lang="nb-NO" sz="1400" i="0" dirty="0">
              <a:effectLst/>
            </a:endParaRPr>
          </a:p>
          <a:p>
            <a:pPr fontAlgn="base">
              <a:lnSpc>
                <a:spcPct val="90000"/>
              </a:lnSpc>
            </a:pPr>
            <a:endParaRPr lang="en-US" sz="1900" i="0" dirty="0">
              <a:effectLst/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/>
          </a:p>
        </p:txBody>
      </p:sp>
      <p:pic>
        <p:nvPicPr>
          <p:cNvPr id="5" name="Bilde 4" descr="Et bilde som inneholder tekst, skjermbilde, Grafikk, Font&#10;&#10;Automatisk generert beskrivelse">
            <a:extLst>
              <a:ext uri="{FF2B5EF4-FFF2-40B4-BE49-F238E27FC236}">
                <a16:creationId xmlns:a16="http://schemas.microsoft.com/office/drawing/2014/main" id="{7ABAEC0B-E9F7-7334-BF8A-1B82783E71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35" y="5772447"/>
            <a:ext cx="1625269" cy="75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120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de 5" descr="Et bilde som inneholder klær, tekst, person, tegnefilm&#10;&#10;Automatisk generert beskrivelse">
            <a:extLst>
              <a:ext uri="{FF2B5EF4-FFF2-40B4-BE49-F238E27FC236}">
                <a16:creationId xmlns:a16="http://schemas.microsoft.com/office/drawing/2014/main" id="{AC1CEE03-FF4B-887B-2F89-D80688ED78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3" r="495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A5E650E-50D1-9BE2-5238-BF5B5CAD0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1292" y="365125"/>
            <a:ext cx="5312507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z="2500" b="1" dirty="0"/>
              <a:t>Refleksjonsspørsmål</a:t>
            </a:r>
            <a:br>
              <a:rPr lang="nb-NO" sz="2500" dirty="0"/>
            </a:br>
            <a:r>
              <a:rPr lang="nb-NO" sz="2500" dirty="0"/>
              <a:t>Veiledning av veisøkere med større eller andre utfordringer</a:t>
            </a:r>
            <a:br>
              <a:rPr lang="en-US" sz="2500" dirty="0"/>
            </a:br>
            <a:endParaRPr lang="en-US" sz="2500" dirty="0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DCF62976-43AB-3391-EE3C-B5FC7279BD84}"/>
              </a:ext>
            </a:extLst>
          </p:cNvPr>
          <p:cNvSpPr txBox="1"/>
          <p:nvPr/>
        </p:nvSpPr>
        <p:spPr>
          <a:xfrm>
            <a:off x="7531610" y="2434201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457200" indent="-457200">
              <a:lnSpc>
                <a:spcPct val="150000"/>
              </a:lnSpc>
              <a:spcAft>
                <a:spcPts val="600"/>
              </a:spcAft>
              <a:buAutoNum type="arabicPeriod"/>
            </a:pPr>
            <a:r>
              <a:rPr lang="nb-NO" sz="1900" i="0" dirty="0">
                <a:effectLst/>
              </a:rPr>
              <a:t>Hva gjør </a:t>
            </a:r>
            <a:r>
              <a:rPr lang="nb-NO" sz="1900" dirty="0"/>
              <a:t>du i</a:t>
            </a:r>
            <a:r>
              <a:rPr lang="nb-NO" sz="1900" i="0" dirty="0">
                <a:effectLst/>
              </a:rPr>
              <a:t> veiledning når veisøker trenger mer eller annen hjelp enn </a:t>
            </a:r>
            <a:r>
              <a:rPr lang="nb-NO" sz="1900" dirty="0"/>
              <a:t>du</a:t>
            </a:r>
            <a:r>
              <a:rPr lang="nb-NO" sz="1900" i="0" dirty="0">
                <a:effectLst/>
              </a:rPr>
              <a:t> kan tilby</a:t>
            </a:r>
            <a:r>
              <a:rPr lang="nb-NO" sz="1900" dirty="0"/>
              <a:t>?</a:t>
            </a:r>
            <a:r>
              <a:rPr lang="nb-NO" sz="1900" i="0" dirty="0">
                <a:effectLst/>
              </a:rPr>
              <a:t> </a:t>
            </a:r>
            <a:br>
              <a:rPr lang="nb-NO" sz="1900" i="0" dirty="0">
                <a:effectLst/>
              </a:rPr>
            </a:br>
            <a:r>
              <a:rPr lang="nb-NO" sz="1900" i="0" dirty="0">
                <a:effectLst/>
              </a:rPr>
              <a:t>Hvorfor kan det være etisk utfordrende? </a:t>
            </a:r>
            <a:endParaRPr lang="en-US" dirty="0">
              <a:cs typeface="Calibri" panose="020F0502020204030204"/>
            </a:endParaRPr>
          </a:p>
          <a:p>
            <a:pPr fontAlgn="base">
              <a:lnSpc>
                <a:spcPct val="150000"/>
              </a:lnSpc>
            </a:pPr>
            <a:r>
              <a:rPr lang="nb-NO" sz="1900" dirty="0"/>
              <a:t>2.   </a:t>
            </a:r>
            <a:r>
              <a:rPr lang="nb-NO" sz="1900" i="0" dirty="0">
                <a:effectLst/>
              </a:rPr>
              <a:t>Hvordan håndtere dette på en etisk god måte </a:t>
            </a:r>
            <a:r>
              <a:rPr lang="nb-NO" sz="1900" dirty="0"/>
              <a:t>   </a:t>
            </a:r>
            <a:r>
              <a:rPr lang="nb-NO" sz="1900" i="0" dirty="0">
                <a:effectLst/>
              </a:rPr>
              <a:t>med bakgrunn i etiske retningslinjer? </a:t>
            </a:r>
            <a:endParaRPr lang="nb-NO" sz="1900" i="0" dirty="0">
              <a:effectLst/>
              <a:cs typeface="Calibri" panose="020F0502020204030204"/>
            </a:endParaRPr>
          </a:p>
          <a:p>
            <a:pPr fontAlgn="base">
              <a:lnSpc>
                <a:spcPct val="150000"/>
              </a:lnSpc>
            </a:pPr>
            <a:r>
              <a:rPr lang="nb-NO" sz="1900" dirty="0"/>
              <a:t>3.   </a:t>
            </a:r>
            <a:r>
              <a:rPr lang="nb-NO" sz="1900" i="0" dirty="0">
                <a:effectLst/>
              </a:rPr>
              <a:t>Når og hvordan kan </a:t>
            </a:r>
            <a:r>
              <a:rPr lang="nb-NO" sz="1900" dirty="0"/>
              <a:t>du sette</a:t>
            </a:r>
            <a:r>
              <a:rPr lang="nb-NO" sz="1900" i="0" dirty="0">
                <a:effectLst/>
              </a:rPr>
              <a:t> grenser? </a:t>
            </a:r>
            <a:endParaRPr lang="nb-NO" sz="1900" i="0" dirty="0">
              <a:effectLst/>
              <a:cs typeface="Calibri"/>
            </a:endParaRPr>
          </a:p>
          <a:p>
            <a:pPr fontAlgn="base">
              <a:lnSpc>
                <a:spcPct val="150000"/>
              </a:lnSpc>
            </a:pPr>
            <a:r>
              <a:rPr lang="nb-NO" sz="1900" dirty="0"/>
              <a:t>4.   </a:t>
            </a:r>
            <a:r>
              <a:rPr lang="nb-NO" sz="1900" i="0" dirty="0">
                <a:effectLst/>
              </a:rPr>
              <a:t>Hvordan kan</a:t>
            </a:r>
            <a:r>
              <a:rPr lang="nb-NO" sz="1900" dirty="0"/>
              <a:t> du</a:t>
            </a:r>
            <a:r>
              <a:rPr lang="nb-NO" sz="1900" i="0" dirty="0">
                <a:effectLst/>
              </a:rPr>
              <a:t> henvise til andre instanser? </a:t>
            </a:r>
            <a:endParaRPr lang="nb-NO" sz="1900" i="0" dirty="0">
              <a:effectLst/>
              <a:cs typeface="Calibri"/>
            </a:endParaRPr>
          </a:p>
          <a:p>
            <a:pPr fontAlgn="base">
              <a:lnSpc>
                <a:spcPct val="150000"/>
              </a:lnSpc>
            </a:pPr>
            <a:r>
              <a:rPr lang="nb-NO" sz="1900" dirty="0"/>
              <a:t>5.   </a:t>
            </a:r>
            <a:r>
              <a:rPr lang="nb-NO" sz="1900" i="0" dirty="0">
                <a:effectLst/>
              </a:rPr>
              <a:t>Hvordan kan </a:t>
            </a:r>
            <a:r>
              <a:rPr lang="nb-NO" sz="1900" dirty="0"/>
              <a:t>du foreslå</a:t>
            </a:r>
            <a:r>
              <a:rPr lang="nb-NO" sz="1900" i="0" dirty="0">
                <a:effectLst/>
              </a:rPr>
              <a:t> andre instanser for </a:t>
            </a:r>
            <a:r>
              <a:rPr lang="nb-NO" sz="1900" dirty="0"/>
              <a:t>   </a:t>
            </a:r>
            <a:r>
              <a:rPr lang="nb-NO" sz="1900" i="0" dirty="0">
                <a:effectLst/>
              </a:rPr>
              <a:t>veisøker på en profesjonell og god måte? </a:t>
            </a:r>
            <a:endParaRPr lang="nb-NO" sz="1900" i="0" dirty="0">
              <a:effectLst/>
              <a:cs typeface="Calibri" panose="020F0502020204030204"/>
            </a:endParaRPr>
          </a:p>
          <a:p>
            <a:pPr fontAlgn="base">
              <a:lnSpc>
                <a:spcPct val="150000"/>
              </a:lnSpc>
            </a:pPr>
            <a:r>
              <a:rPr lang="nb-NO" sz="1900" dirty="0"/>
              <a:t>6.   </a:t>
            </a:r>
            <a:r>
              <a:rPr lang="nb-NO" sz="1900" i="0" dirty="0">
                <a:effectLst/>
              </a:rPr>
              <a:t>Hvilke muligheter har du for å henvise til andre </a:t>
            </a:r>
            <a:r>
              <a:rPr lang="nb-NO" sz="1900" dirty="0"/>
              <a:t>   </a:t>
            </a:r>
            <a:r>
              <a:rPr lang="nb-NO" sz="1900" i="0" dirty="0">
                <a:effectLst/>
              </a:rPr>
              <a:t>instanser på din arbeidsplass? </a:t>
            </a:r>
            <a:endParaRPr lang="nb-NO" sz="1900" i="0" dirty="0">
              <a:effectLst/>
              <a:cs typeface="Calibri" panose="020F0502020204030204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AutoNum type="arabicPeriod"/>
            </a:pPr>
            <a:endParaRPr lang="en-US" sz="1600" dirty="0">
              <a:cs typeface="Calibri" panose="020F0502020204030204"/>
            </a:endParaRPr>
          </a:p>
        </p:txBody>
      </p:sp>
      <p:pic>
        <p:nvPicPr>
          <p:cNvPr id="5" name="Bilde 4" descr="Et bilde som inneholder tekst, skjermbilde, Grafikk, Font&#10;&#10;Automatisk generert beskrivelse">
            <a:extLst>
              <a:ext uri="{FF2B5EF4-FFF2-40B4-BE49-F238E27FC236}">
                <a16:creationId xmlns:a16="http://schemas.microsoft.com/office/drawing/2014/main" id="{7ABAEC0B-E9F7-7334-BF8A-1B82783E71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35" y="5772447"/>
            <a:ext cx="1625269" cy="75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076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de 5" descr="Et bilde som inneholder klær, person, tegnefilm&#10;&#10;Automatisk generert beskrivelse">
            <a:extLst>
              <a:ext uri="{FF2B5EF4-FFF2-40B4-BE49-F238E27FC236}">
                <a16:creationId xmlns:a16="http://schemas.microsoft.com/office/drawing/2014/main" id="{0B17A103-D7FF-615B-DDB1-AB75DA5DE1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5" r="2944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A5E650E-50D1-9BE2-5238-BF5B5CAD0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808" y="365125"/>
            <a:ext cx="4980991" cy="189991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nb-NO" sz="2800" b="1" dirty="0"/>
              <a:t>Refleksjonsspørsmål</a:t>
            </a:r>
            <a:br>
              <a:rPr lang="nb-NO" sz="2800" dirty="0"/>
            </a:br>
            <a:r>
              <a:rPr lang="nb-NO" sz="2800" dirty="0"/>
              <a:t>Veiledning av veisøkere hvor forståelsen av egen situasjon er i konflikt med oppdraget eller rammer</a:t>
            </a:r>
            <a:br>
              <a:rPr lang="en-US" sz="1900" dirty="0"/>
            </a:br>
            <a:endParaRPr lang="en-US" sz="1900" dirty="0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DCF62976-43AB-3391-EE3C-B5FC7279BD84}"/>
              </a:ext>
            </a:extLst>
          </p:cNvPr>
          <p:cNvSpPr txBox="1"/>
          <p:nvPr/>
        </p:nvSpPr>
        <p:spPr>
          <a:xfrm>
            <a:off x="7531610" y="2434201"/>
            <a:ext cx="4316513" cy="374276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228600" indent="-457200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endParaRPr lang="nb-NO" sz="1900" i="0" dirty="0">
              <a:effectLst/>
            </a:endParaRPr>
          </a:p>
          <a:p>
            <a:pPr marL="457200" indent="-457200" fontAlgn="base">
              <a:lnSpc>
                <a:spcPct val="150000"/>
              </a:lnSpc>
              <a:buAutoNum type="arabicPeriod"/>
            </a:pPr>
            <a:r>
              <a:rPr lang="nb-NO" sz="1900" i="0" dirty="0">
                <a:effectLst/>
              </a:rPr>
              <a:t>Hva gjør</a:t>
            </a:r>
            <a:r>
              <a:rPr lang="nb-NO" sz="1900" dirty="0"/>
              <a:t> du </a:t>
            </a:r>
            <a:r>
              <a:rPr lang="nb-NO" sz="1900" i="0" dirty="0">
                <a:effectLst/>
              </a:rPr>
              <a:t>når veisøkers behov og </a:t>
            </a:r>
            <a:r>
              <a:rPr lang="nb-NO" sz="1900" dirty="0"/>
              <a:t>   </a:t>
            </a:r>
            <a:r>
              <a:rPr lang="nb-NO" sz="1900" i="0" dirty="0">
                <a:effectLst/>
              </a:rPr>
              <a:t>forståelse av situasjonen er i konflikt med rammer, organisering eller oppdrag?</a:t>
            </a:r>
            <a:r>
              <a:rPr lang="nb-NO" sz="1900" dirty="0"/>
              <a:t> </a:t>
            </a:r>
            <a:endParaRPr lang="nb-NO" sz="1900" i="0" dirty="0">
              <a:effectLst/>
              <a:cs typeface="Calibri"/>
            </a:endParaRPr>
          </a:p>
          <a:p>
            <a:pPr marL="228600" indent="-457200" fontAlgn="base">
              <a:lnSpc>
                <a:spcPct val="150000"/>
              </a:lnSpc>
              <a:buFont typeface="+mj-lt"/>
              <a:buAutoNum type="arabicPeriod"/>
            </a:pPr>
            <a:r>
              <a:rPr lang="nb-NO" sz="1900" i="0" dirty="0">
                <a:effectLst/>
              </a:rPr>
              <a:t>Hvordan møter</a:t>
            </a:r>
            <a:r>
              <a:rPr lang="nb-NO" sz="1900" dirty="0"/>
              <a:t> du</a:t>
            </a:r>
            <a:r>
              <a:rPr lang="nb-NO" sz="1900" i="0" dirty="0">
                <a:effectLst/>
              </a:rPr>
              <a:t> veisøker i disse </a:t>
            </a:r>
            <a:r>
              <a:rPr lang="nb-NO" sz="1900" dirty="0"/>
              <a:t>          </a:t>
            </a:r>
            <a:r>
              <a:rPr lang="nb-NO" sz="1900" i="0" dirty="0">
                <a:effectLst/>
              </a:rPr>
              <a:t>situasjonene? </a:t>
            </a:r>
            <a:endParaRPr lang="nb-NO" sz="1900" i="0" dirty="0">
              <a:effectLst/>
              <a:cs typeface="Calibri"/>
            </a:endParaRPr>
          </a:p>
          <a:p>
            <a:pPr marL="228600" indent="-457200" fontAlgn="base">
              <a:lnSpc>
                <a:spcPct val="150000"/>
              </a:lnSpc>
              <a:buFont typeface="+mj-lt"/>
              <a:buAutoNum type="arabicPeriod"/>
            </a:pPr>
            <a:r>
              <a:rPr lang="nb-NO" sz="1900" i="0" dirty="0">
                <a:effectLst/>
              </a:rPr>
              <a:t>Når er det riktig å utfordre rammene for </a:t>
            </a:r>
            <a:r>
              <a:rPr lang="nb-NO" sz="1900" dirty="0"/>
              <a:t>        fagutøvelse</a:t>
            </a:r>
            <a:r>
              <a:rPr lang="nb-NO" sz="1900" i="0" dirty="0">
                <a:effectLst/>
              </a:rPr>
              <a:t> og hva </a:t>
            </a:r>
            <a:r>
              <a:rPr lang="nb-NO" sz="1900" dirty="0"/>
              <a:t>som kan</a:t>
            </a:r>
            <a:r>
              <a:rPr lang="nb-NO" sz="1900" i="0" dirty="0">
                <a:effectLst/>
              </a:rPr>
              <a:t> være en god</a:t>
            </a:r>
            <a:r>
              <a:rPr lang="nb-NO" sz="1900" dirty="0"/>
              <a:t>       </a:t>
            </a:r>
            <a:r>
              <a:rPr lang="nb-NO" sz="1900" i="0" dirty="0">
                <a:effectLst/>
              </a:rPr>
              <a:t>måte å gjøre dette på? </a:t>
            </a:r>
            <a:endParaRPr lang="nb-NO" sz="1900" i="0" dirty="0">
              <a:effectLst/>
              <a:cs typeface="Calibri"/>
            </a:endParaRPr>
          </a:p>
          <a:p>
            <a:pPr fontAlgn="base">
              <a:lnSpc>
                <a:spcPct val="150000"/>
              </a:lnSpc>
            </a:pPr>
            <a:r>
              <a:rPr lang="nb-NO" sz="1900" dirty="0"/>
              <a:t>4.  </a:t>
            </a:r>
            <a:r>
              <a:rPr lang="nb-NO" sz="1900" i="0" dirty="0">
                <a:effectLst/>
              </a:rPr>
              <a:t>Hvordan veileder du veisøkere som ikke </a:t>
            </a:r>
            <a:r>
              <a:rPr lang="nb-NO" sz="1900" dirty="0"/>
              <a:t>          </a:t>
            </a:r>
            <a:r>
              <a:rPr lang="nb-NO" sz="1900" i="0" dirty="0">
                <a:effectLst/>
              </a:rPr>
              <a:t>skal i utdanning eller delta i arbeidslivet?</a:t>
            </a:r>
            <a:endParaRPr lang="nb-NO" sz="1900" i="0" dirty="0">
              <a:effectLst/>
              <a:cs typeface="Calibri" panose="020F0502020204030204"/>
            </a:endParaRPr>
          </a:p>
          <a:p>
            <a:pPr>
              <a:lnSpc>
                <a:spcPct val="90000"/>
              </a:lnSpc>
            </a:pPr>
            <a:endParaRPr lang="en-US" sz="1900" dirty="0"/>
          </a:p>
        </p:txBody>
      </p:sp>
      <p:pic>
        <p:nvPicPr>
          <p:cNvPr id="5" name="Bilde 4" descr="Et bilde som inneholder tekst, skjermbilde, Grafikk, Font&#10;&#10;Automatisk generert beskrivelse">
            <a:extLst>
              <a:ext uri="{FF2B5EF4-FFF2-40B4-BE49-F238E27FC236}">
                <a16:creationId xmlns:a16="http://schemas.microsoft.com/office/drawing/2014/main" id="{7ABAEC0B-E9F7-7334-BF8A-1B82783E71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35" y="5772447"/>
            <a:ext cx="1625269" cy="75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4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A5E650E-50D1-9BE2-5238-BF5B5CAD0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1"/>
              <a:t>Refleksjonsspørsmål</a:t>
            </a:r>
            <a:br>
              <a:rPr lang="en-US" sz="2800"/>
            </a:br>
            <a:r>
              <a:rPr lang="en-US" sz="2800"/>
              <a:t>Hvordan gi kvalitetssikret karriereinformasjon?</a:t>
            </a:r>
            <a:br>
              <a:rPr lang="en-US" sz="2800"/>
            </a:br>
            <a:endParaRPr lang="en-US" sz="2800"/>
          </a:p>
        </p:txBody>
      </p:sp>
      <p:pic>
        <p:nvPicPr>
          <p:cNvPr id="6" name="Bilde 5" descr="Et bilde som inneholder Barnekunst, tegnefilm&#10;&#10;Automatisk generert beskrivelse">
            <a:extLst>
              <a:ext uri="{FF2B5EF4-FFF2-40B4-BE49-F238E27FC236}">
                <a16:creationId xmlns:a16="http://schemas.microsoft.com/office/drawing/2014/main" id="{FFDB1A60-8CFE-29F1-24F2-B25732F8F7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4" r="12963"/>
          <a:stretch/>
        </p:blipFill>
        <p:spPr>
          <a:xfrm>
            <a:off x="1" y="10"/>
            <a:ext cx="6936390" cy="6857990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DCF62976-43AB-3391-EE3C-B5FC7279BD84}"/>
              </a:ext>
            </a:extLst>
          </p:cNvPr>
          <p:cNvSpPr txBox="1"/>
          <p:nvPr/>
        </p:nvSpPr>
        <p:spPr>
          <a:xfrm>
            <a:off x="7088554" y="2434201"/>
            <a:ext cx="4986215" cy="374276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228600" indent="-457200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endParaRPr lang="nb-NO" sz="2000" i="0" dirty="0">
              <a:effectLst/>
            </a:endParaRPr>
          </a:p>
          <a:p>
            <a:pPr marL="228600" indent="-457200">
              <a:lnSpc>
                <a:spcPct val="150000"/>
              </a:lnSpc>
              <a:buFont typeface="+mj-lt"/>
              <a:buAutoNum type="arabicPeriod"/>
            </a:pPr>
            <a:r>
              <a:rPr lang="nb-NO" sz="2000" i="0" dirty="0">
                <a:effectLst/>
              </a:rPr>
              <a:t>Hvordan velger</a:t>
            </a:r>
            <a:r>
              <a:rPr lang="nb-NO" sz="2000" dirty="0"/>
              <a:t> du </a:t>
            </a:r>
            <a:r>
              <a:rPr lang="nb-NO" sz="2000" i="0" dirty="0">
                <a:effectLst/>
              </a:rPr>
              <a:t>ut hvilken kvalitetssikret </a:t>
            </a:r>
            <a:r>
              <a:rPr lang="nb-NO" sz="2000"/>
              <a:t> </a:t>
            </a:r>
            <a:r>
              <a:rPr lang="nb-NO" sz="2000" i="0" dirty="0">
                <a:effectLst/>
              </a:rPr>
              <a:t>karriereinformasjon </a:t>
            </a:r>
            <a:r>
              <a:rPr lang="nb-NO" sz="2000" dirty="0"/>
              <a:t>du</a:t>
            </a:r>
            <a:r>
              <a:rPr lang="nb-NO" sz="2000" i="0" dirty="0">
                <a:effectLst/>
              </a:rPr>
              <a:t> gir til veisøker?</a:t>
            </a:r>
            <a:r>
              <a:rPr lang="nb-NO" sz="2000" dirty="0"/>
              <a:t> </a:t>
            </a:r>
            <a:endParaRPr lang="nb-NO" sz="2000" i="0" dirty="0">
              <a:effectLst/>
              <a:cs typeface="Calibri"/>
            </a:endParaRPr>
          </a:p>
          <a:p>
            <a:pPr marL="228600" indent="-457200">
              <a:lnSpc>
                <a:spcPct val="150000"/>
              </a:lnSpc>
              <a:buFont typeface="+mj-lt"/>
              <a:buAutoNum type="arabicPeriod"/>
            </a:pPr>
            <a:r>
              <a:rPr lang="nb-NO" sz="2000" i="0" dirty="0">
                <a:effectLst/>
              </a:rPr>
              <a:t>Hvilken betydning kan informasjonen</a:t>
            </a:r>
            <a:r>
              <a:rPr lang="nb-NO" sz="2000" dirty="0"/>
              <a:t> du</a:t>
            </a:r>
            <a:r>
              <a:rPr lang="nb-NO" sz="2000" i="0" dirty="0">
                <a:effectLst/>
              </a:rPr>
              <a:t> </a:t>
            </a:r>
            <a:r>
              <a:rPr lang="nb-NO" sz="2000" i="0">
                <a:effectLst/>
              </a:rPr>
              <a:t>gir,</a:t>
            </a:r>
            <a:r>
              <a:rPr lang="nb-NO" sz="2000"/>
              <a:t>      </a:t>
            </a:r>
            <a:r>
              <a:rPr lang="nb-NO" sz="2000" i="0" dirty="0">
                <a:effectLst/>
              </a:rPr>
              <a:t>og den</a:t>
            </a:r>
            <a:r>
              <a:rPr lang="nb-NO" sz="2000" dirty="0"/>
              <a:t> du</a:t>
            </a:r>
            <a:r>
              <a:rPr lang="nb-NO" sz="2000" i="0" dirty="0">
                <a:effectLst/>
              </a:rPr>
              <a:t> unnlater å gi få for veisøker </a:t>
            </a:r>
            <a:endParaRPr lang="nb-NO" sz="2000" i="0" dirty="0">
              <a:effectLst/>
              <a:cs typeface="Calibri"/>
            </a:endParaRPr>
          </a:p>
          <a:p>
            <a:pPr marL="228600" indent="-457200">
              <a:lnSpc>
                <a:spcPct val="150000"/>
              </a:lnSpc>
              <a:buFont typeface="+mj-lt"/>
              <a:buAutoNum type="arabicPeriod"/>
            </a:pPr>
            <a:r>
              <a:rPr lang="nb-NO" sz="2000" i="0" dirty="0">
                <a:effectLst/>
              </a:rPr>
              <a:t>Og hvordan informerer</a:t>
            </a:r>
            <a:r>
              <a:rPr lang="nb-NO" sz="2000" dirty="0"/>
              <a:t> du </a:t>
            </a:r>
            <a:r>
              <a:rPr lang="nb-NO" sz="2000" i="0" dirty="0">
                <a:effectLst/>
              </a:rPr>
              <a:t>om ulike yrker?</a:t>
            </a:r>
            <a:r>
              <a:rPr lang="nb-NO" sz="2000" dirty="0"/>
              <a:t> </a:t>
            </a:r>
            <a:endParaRPr lang="nb-NO" sz="2000" i="0" dirty="0">
              <a:effectLst/>
              <a:cs typeface="Calibri" panose="020F0502020204030204"/>
            </a:endParaRPr>
          </a:p>
          <a:p>
            <a:pPr marL="228600" indent="-457200">
              <a:lnSpc>
                <a:spcPct val="150000"/>
              </a:lnSpc>
              <a:buFont typeface="+mj-lt"/>
              <a:buAutoNum type="arabicPeriod"/>
            </a:pPr>
            <a:r>
              <a:rPr lang="nb-NO" sz="2000" i="0" dirty="0">
                <a:effectLst/>
              </a:rPr>
              <a:t>Kan det påvirke veisøkers oppfatning av </a:t>
            </a:r>
            <a:r>
              <a:rPr lang="nb-NO" sz="2000" dirty="0"/>
              <a:t>          </a:t>
            </a:r>
            <a:r>
              <a:rPr lang="nb-NO" sz="2000" i="0" dirty="0">
                <a:effectLst/>
              </a:rPr>
              <a:t>yrket? </a:t>
            </a:r>
            <a:endParaRPr lang="nb-NO" sz="2000" dirty="0">
              <a:cs typeface="Calibri"/>
            </a:endParaRPr>
          </a:p>
        </p:txBody>
      </p:sp>
      <p:pic>
        <p:nvPicPr>
          <p:cNvPr id="5" name="Bilde 4" descr="Et bilde som inneholder tekst, skjermbilde, Grafikk, Font&#10;&#10;Automatisk generert beskrivelse">
            <a:extLst>
              <a:ext uri="{FF2B5EF4-FFF2-40B4-BE49-F238E27FC236}">
                <a16:creationId xmlns:a16="http://schemas.microsoft.com/office/drawing/2014/main" id="{7ABAEC0B-E9F7-7334-BF8A-1B82783E71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397" y="5913124"/>
            <a:ext cx="1625269" cy="75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81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6E159E1240FAB419F08E72AD4C8706A" ma:contentTypeVersion="10" ma:contentTypeDescription="Opprett et nytt dokument." ma:contentTypeScope="" ma:versionID="8d5d83ecc9570611ca51e269b5636b00">
  <xsd:schema xmlns:xsd="http://www.w3.org/2001/XMLSchema" xmlns:xs="http://www.w3.org/2001/XMLSchema" xmlns:p="http://schemas.microsoft.com/office/2006/metadata/properties" xmlns:ns2="89e90bd6-7881-436f-9259-d1038e936fef" xmlns:ns3="a1866f61-d0b1-4a1b-8a53-21522ac74029" xmlns:ns4="f2ec445f-28ff-4c41-b9fa-fa26a7c4df0b" xmlns:ns5="f8ceb90b-b19b-421b-aa39-1955100b9c41" targetNamespace="http://schemas.microsoft.com/office/2006/metadata/properties" ma:root="true" ma:fieldsID="bb1487eb41d994ce18a45bfba06c2cdf" ns2:_="" ns3:_="" ns4:_="" ns5:_="">
    <xsd:import namespace="89e90bd6-7881-436f-9259-d1038e936fef"/>
    <xsd:import namespace="a1866f61-d0b1-4a1b-8a53-21522ac74029"/>
    <xsd:import namespace="f2ec445f-28ff-4c41-b9fa-fa26a7c4df0b"/>
    <xsd:import namespace="f8ceb90b-b19b-421b-aa39-1955100b9c4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Archived" minOccurs="0"/>
                <xsd:element ref="ns3:ArchivedBy" minOccurs="0"/>
                <xsd:element ref="ns3:ArchivedTo" minOccurs="0"/>
                <xsd:element ref="ns4:MediaServiceDateTaken" minOccurs="0"/>
                <xsd:element ref="ns4:MediaLengthInSeconds" minOccurs="0"/>
                <xsd:element ref="ns4:lcf76f155ced4ddcb4097134ff3c332f" minOccurs="0"/>
                <xsd:element ref="ns5:TaxCatchAll" minOccurs="0"/>
                <xsd:element ref="ns4:MediaServiceObjectDetectorVersion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e90bd6-7881-436f-9259-d1038e936f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866f61-d0b1-4a1b-8a53-21522ac7402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Archived" ma:index="18" nillable="true" ma:displayName="Arkivert" ma:format="DateTime" ma:internalName="Archived">
      <xsd:simpleType>
        <xsd:restriction base="dms:DateTime"/>
      </xsd:simpleType>
    </xsd:element>
    <xsd:element name="ArchivedBy" ma:index="19" nillable="true" ma:displayName="Arkivert av" ma:internalName="ArchivedBy">
      <xsd:simpleType>
        <xsd:restriction base="dms:Text"/>
      </xsd:simpleType>
    </xsd:element>
    <xsd:element name="ArchivedTo" ma:index="20" nillable="true" ma:displayName="Arkivert til" ma:format="Hyperlink" ma:internalName="ArchivedTo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ec445f-28ff-4c41-b9fa-fa26a7c4df0b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2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15a638eb-336d-4a77-9d4b-1a2ff899230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ceb90b-b19b-421b-aa39-1955100b9c41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f97edc8b-2379-4524-a95f-c360aed7dbcf}" ma:internalName="TaxCatchAll" ma:showField="CatchAllData" ma:web="425051f4-9146-44b3-9075-0818b37102d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rchivedBy xmlns="a1866f61-d0b1-4a1b-8a53-21522ac74029" xsi:nil="true"/>
    <Archived xmlns="a1866f61-d0b1-4a1b-8a53-21522ac74029" xsi:nil="true"/>
    <TaxCatchAll xmlns="f8ceb90b-b19b-421b-aa39-1955100b9c41" xsi:nil="true"/>
    <ArchivedTo xmlns="a1866f61-d0b1-4a1b-8a53-21522ac74029">
      <Url xsi:nil="true"/>
      <Description xsi:nil="true"/>
    </ArchivedTo>
    <lcf76f155ced4ddcb4097134ff3c332f xmlns="f2ec445f-28ff-4c41-b9fa-fa26a7c4df0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0066955-BB7B-4453-AF8D-5ACE2CDCCE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e90bd6-7881-436f-9259-d1038e936fef"/>
    <ds:schemaRef ds:uri="a1866f61-d0b1-4a1b-8a53-21522ac74029"/>
    <ds:schemaRef ds:uri="f2ec445f-28ff-4c41-b9fa-fa26a7c4df0b"/>
    <ds:schemaRef ds:uri="f8ceb90b-b19b-421b-aa39-1955100b9c4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3D09594-5A80-4255-BF4C-B5425F580F8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FA2C1A2-0948-4B48-9D07-0F40AC397AB2}">
  <ds:schemaRefs>
    <ds:schemaRef ds:uri="http://schemas.microsoft.com/office/2006/metadata/properties"/>
    <ds:schemaRef ds:uri="http://schemas.microsoft.com/office/infopath/2007/PartnerControls"/>
    <ds:schemaRef ds:uri="a1866f61-d0b1-4a1b-8a53-21522ac74029"/>
    <ds:schemaRef ds:uri="f8ceb90b-b19b-421b-aa39-1955100b9c41"/>
    <ds:schemaRef ds:uri="f2ec445f-28ff-4c41-b9fa-fa26a7c4df0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1026</Words>
  <Application>Microsoft Office PowerPoint</Application>
  <PresentationFormat>Widescreen</PresentationFormat>
  <Paragraphs>78</Paragraphs>
  <Slides>9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Office-tema</vt:lpstr>
      <vt:lpstr>Refleksjonsspørsmål Veiledning av veisøkere under press fra omgivelsene </vt:lpstr>
      <vt:lpstr>Refleksjonsspørsmål Veiledning av veisøkere som har ønsker og planer som ikke virker realistiske </vt:lpstr>
      <vt:lpstr>Refleksjonsspørsmål Veiledning av veisøkere i situasjoner som krever tilpasning </vt:lpstr>
      <vt:lpstr>Refleksjonsspørsmål Veiledning av veisøkere som insisterer på dine fasitsvar eller råd. </vt:lpstr>
      <vt:lpstr>Refleksjonsspørsmål Balanse mellom veiledning og terapi </vt:lpstr>
      <vt:lpstr>Refleksjonsspørsmål Makten i karriereveileders rolle </vt:lpstr>
      <vt:lpstr>Refleksjonsspørsmål Veiledning av veisøkere med større eller andre utfordringer </vt:lpstr>
      <vt:lpstr>Refleksjonsspørsmål Veiledning av veisøkere hvor forståelsen av egen situasjon er i konflikt med oppdraget eller rammer </vt:lpstr>
      <vt:lpstr>Refleksjonsspørsmål Hvordan gi kvalitetssikret karriereinformasjon?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Marianne Almbakk</dc:creator>
  <cp:lastModifiedBy>Marianne Almbakk</cp:lastModifiedBy>
  <cp:revision>121</cp:revision>
  <dcterms:created xsi:type="dcterms:W3CDTF">2023-10-18T11:50:33Z</dcterms:created>
  <dcterms:modified xsi:type="dcterms:W3CDTF">2024-02-05T09:52:06Z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012811f-b717-4099-a412-3cacd3519ab9_Enabled">
    <vt:lpwstr>true</vt:lpwstr>
  </property>
  <property fmtid="{D5CDD505-2E9C-101B-9397-08002B2CF9AE}" pid="3" name="MSIP_Label_4012811f-b717-4099-a412-3cacd3519ab9_SetDate">
    <vt:lpwstr>2023-10-18T11:55:07Z</vt:lpwstr>
  </property>
  <property fmtid="{D5CDD505-2E9C-101B-9397-08002B2CF9AE}" pid="4" name="MSIP_Label_4012811f-b717-4099-a412-3cacd3519ab9_Method">
    <vt:lpwstr>Privileged</vt:lpwstr>
  </property>
  <property fmtid="{D5CDD505-2E9C-101B-9397-08002B2CF9AE}" pid="5" name="MSIP_Label_4012811f-b717-4099-a412-3cacd3519ab9_Name">
    <vt:lpwstr>Åpen</vt:lpwstr>
  </property>
  <property fmtid="{D5CDD505-2E9C-101B-9397-08002B2CF9AE}" pid="6" name="MSIP_Label_4012811f-b717-4099-a412-3cacd3519ab9_SiteId">
    <vt:lpwstr>1ec46890-73f8-4a2a-9b2c-9a6611f1c922</vt:lpwstr>
  </property>
  <property fmtid="{D5CDD505-2E9C-101B-9397-08002B2CF9AE}" pid="7" name="MSIP_Label_4012811f-b717-4099-a412-3cacd3519ab9_ActionId">
    <vt:lpwstr>b1fc9542-9bcf-4060-8759-cc1e6b4172f3</vt:lpwstr>
  </property>
  <property fmtid="{D5CDD505-2E9C-101B-9397-08002B2CF9AE}" pid="8" name="MSIP_Label_4012811f-b717-4099-a412-3cacd3519ab9_ContentBits">
    <vt:lpwstr>0</vt:lpwstr>
  </property>
  <property fmtid="{D5CDD505-2E9C-101B-9397-08002B2CF9AE}" pid="9" name="ContentTypeId">
    <vt:lpwstr>0x010100C6E159E1240FAB419F08E72AD4C8706A</vt:lpwstr>
  </property>
  <property fmtid="{D5CDD505-2E9C-101B-9397-08002B2CF9AE}" pid="10" name="MediaServiceImageTags">
    <vt:lpwstr/>
  </property>
</Properties>
</file>