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Lst>
  <p:notesMasterIdLst>
    <p:notesMasterId r:id="rId37"/>
  </p:notesMasterIdLst>
  <p:sldIdLst>
    <p:sldId id="258" r:id="rId6"/>
    <p:sldId id="257" r:id="rId7"/>
    <p:sldId id="261" r:id="rId8"/>
    <p:sldId id="1170"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1102" r:id="rId22"/>
    <p:sldId id="1160" r:id="rId23"/>
    <p:sldId id="1165" r:id="rId24"/>
    <p:sldId id="1166" r:id="rId25"/>
    <p:sldId id="1103" r:id="rId26"/>
    <p:sldId id="1161" r:id="rId27"/>
    <p:sldId id="1104" r:id="rId28"/>
    <p:sldId id="1167" r:id="rId29"/>
    <p:sldId id="1105" r:id="rId30"/>
    <p:sldId id="1168" r:id="rId31"/>
    <p:sldId id="443" r:id="rId32"/>
    <p:sldId id="1158" r:id="rId33"/>
    <p:sldId id="1169" r:id="rId34"/>
    <p:sldId id="1174" r:id="rId35"/>
    <p:sldId id="444" r:id="rId3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Almbakk" initials="MA" lastIdx="1" clrIdx="0">
    <p:extLst>
      <p:ext uri="{19B8F6BF-5375-455C-9EA6-DF929625EA0E}">
        <p15:presenceInfo xmlns:p15="http://schemas.microsoft.com/office/powerpoint/2012/main" userId="S::marianne.almbakk@kompetansenorge.no::55a3fccb-c74b-479e-9eba-d8786511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2DB"/>
    <a:srgbClr val="D24617"/>
    <a:srgbClr val="79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1973" autoAdjust="0"/>
  </p:normalViewPr>
  <p:slideViewPr>
    <p:cSldViewPr snapToGrid="0" snapToObjects="1">
      <p:cViewPr varScale="1">
        <p:scale>
          <a:sx n="119" d="100"/>
          <a:sy n="119"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Almbakk" userId="0d24840a-5b8a-4ce0-9992-b9cc1025747b" providerId="ADAL" clId="{263723B9-177E-456E-8C0B-E2DE068E54C8}"/>
    <pc:docChg chg="delSld delMainMaster">
      <pc:chgData name="Marianne Almbakk" userId="0d24840a-5b8a-4ce0-9992-b9cc1025747b" providerId="ADAL" clId="{263723B9-177E-456E-8C0B-E2DE068E54C8}" dt="2023-12-13T09:44:11.556" v="2" actId="2696"/>
      <pc:docMkLst>
        <pc:docMk/>
      </pc:docMkLst>
      <pc:sldChg chg="del">
        <pc:chgData name="Marianne Almbakk" userId="0d24840a-5b8a-4ce0-9992-b9cc1025747b" providerId="ADAL" clId="{263723B9-177E-456E-8C0B-E2DE068E54C8}" dt="2023-12-13T09:43:50.463" v="0" actId="2696"/>
        <pc:sldMkLst>
          <pc:docMk/>
          <pc:sldMk cId="2315849355" sldId="259"/>
        </pc:sldMkLst>
      </pc:sldChg>
      <pc:sldChg chg="del">
        <pc:chgData name="Marianne Almbakk" userId="0d24840a-5b8a-4ce0-9992-b9cc1025747b" providerId="ADAL" clId="{263723B9-177E-456E-8C0B-E2DE068E54C8}" dt="2023-12-13T09:43:50.463" v="0" actId="2696"/>
        <pc:sldMkLst>
          <pc:docMk/>
          <pc:sldMk cId="2977205669" sldId="260"/>
        </pc:sldMkLst>
      </pc:sldChg>
      <pc:sldChg chg="del">
        <pc:chgData name="Marianne Almbakk" userId="0d24840a-5b8a-4ce0-9992-b9cc1025747b" providerId="ADAL" clId="{263723B9-177E-456E-8C0B-E2DE068E54C8}" dt="2023-12-13T09:43:58.643" v="1" actId="2696"/>
        <pc:sldMkLst>
          <pc:docMk/>
          <pc:sldMk cId="151438969" sldId="262"/>
        </pc:sldMkLst>
      </pc:sldChg>
      <pc:sldChg chg="del">
        <pc:chgData name="Marianne Almbakk" userId="0d24840a-5b8a-4ce0-9992-b9cc1025747b" providerId="ADAL" clId="{263723B9-177E-456E-8C0B-E2DE068E54C8}" dt="2023-12-13T09:43:58.643" v="1" actId="2696"/>
        <pc:sldMkLst>
          <pc:docMk/>
          <pc:sldMk cId="22694950" sldId="263"/>
        </pc:sldMkLst>
      </pc:sldChg>
      <pc:sldChg chg="del">
        <pc:chgData name="Marianne Almbakk" userId="0d24840a-5b8a-4ce0-9992-b9cc1025747b" providerId="ADAL" clId="{263723B9-177E-456E-8C0B-E2DE068E54C8}" dt="2023-12-13T09:44:11.556" v="2" actId="2696"/>
        <pc:sldMkLst>
          <pc:docMk/>
          <pc:sldMk cId="0" sldId="266"/>
        </pc:sldMkLst>
      </pc:sldChg>
      <pc:sldChg chg="del">
        <pc:chgData name="Marianne Almbakk" userId="0d24840a-5b8a-4ce0-9992-b9cc1025747b" providerId="ADAL" clId="{263723B9-177E-456E-8C0B-E2DE068E54C8}" dt="2023-12-13T09:44:11.556" v="2" actId="2696"/>
        <pc:sldMkLst>
          <pc:docMk/>
          <pc:sldMk cId="0" sldId="268"/>
        </pc:sldMkLst>
      </pc:sldChg>
      <pc:sldChg chg="del">
        <pc:chgData name="Marianne Almbakk" userId="0d24840a-5b8a-4ce0-9992-b9cc1025747b" providerId="ADAL" clId="{263723B9-177E-456E-8C0B-E2DE068E54C8}" dt="2023-12-13T09:44:11.556" v="2" actId="2696"/>
        <pc:sldMkLst>
          <pc:docMk/>
          <pc:sldMk cId="0" sldId="269"/>
        </pc:sldMkLst>
      </pc:sldChg>
      <pc:sldChg chg="del">
        <pc:chgData name="Marianne Almbakk" userId="0d24840a-5b8a-4ce0-9992-b9cc1025747b" providerId="ADAL" clId="{263723B9-177E-456E-8C0B-E2DE068E54C8}" dt="2023-12-13T09:44:11.556" v="2" actId="2696"/>
        <pc:sldMkLst>
          <pc:docMk/>
          <pc:sldMk cId="0" sldId="270"/>
        </pc:sldMkLst>
      </pc:sldChg>
      <pc:sldChg chg="del">
        <pc:chgData name="Marianne Almbakk" userId="0d24840a-5b8a-4ce0-9992-b9cc1025747b" providerId="ADAL" clId="{263723B9-177E-456E-8C0B-E2DE068E54C8}" dt="2023-12-13T09:44:11.556" v="2" actId="2696"/>
        <pc:sldMkLst>
          <pc:docMk/>
          <pc:sldMk cId="0" sldId="271"/>
        </pc:sldMkLst>
      </pc:sldChg>
      <pc:sldChg chg="del">
        <pc:chgData name="Marianne Almbakk" userId="0d24840a-5b8a-4ce0-9992-b9cc1025747b" providerId="ADAL" clId="{263723B9-177E-456E-8C0B-E2DE068E54C8}" dt="2023-12-13T09:44:11.556" v="2" actId="2696"/>
        <pc:sldMkLst>
          <pc:docMk/>
          <pc:sldMk cId="0" sldId="278"/>
        </pc:sldMkLst>
      </pc:sldChg>
      <pc:sldChg chg="del">
        <pc:chgData name="Marianne Almbakk" userId="0d24840a-5b8a-4ce0-9992-b9cc1025747b" providerId="ADAL" clId="{263723B9-177E-456E-8C0B-E2DE068E54C8}" dt="2023-12-13T09:44:11.556" v="2" actId="2696"/>
        <pc:sldMkLst>
          <pc:docMk/>
          <pc:sldMk cId="1943057340" sldId="303"/>
        </pc:sldMkLst>
      </pc:sldChg>
      <pc:sldChg chg="del">
        <pc:chgData name="Marianne Almbakk" userId="0d24840a-5b8a-4ce0-9992-b9cc1025747b" providerId="ADAL" clId="{263723B9-177E-456E-8C0B-E2DE068E54C8}" dt="2023-12-13T09:44:11.556" v="2" actId="2696"/>
        <pc:sldMkLst>
          <pc:docMk/>
          <pc:sldMk cId="2217625513" sldId="309"/>
        </pc:sldMkLst>
      </pc:sldChg>
      <pc:sldChg chg="del">
        <pc:chgData name="Marianne Almbakk" userId="0d24840a-5b8a-4ce0-9992-b9cc1025747b" providerId="ADAL" clId="{263723B9-177E-456E-8C0B-E2DE068E54C8}" dt="2023-12-13T09:43:58.643" v="1" actId="2696"/>
        <pc:sldMkLst>
          <pc:docMk/>
          <pc:sldMk cId="1331798863" sldId="398"/>
        </pc:sldMkLst>
      </pc:sldChg>
      <pc:sldChg chg="del">
        <pc:chgData name="Marianne Almbakk" userId="0d24840a-5b8a-4ce0-9992-b9cc1025747b" providerId="ADAL" clId="{263723B9-177E-456E-8C0B-E2DE068E54C8}" dt="2023-12-13T09:43:58.643" v="1" actId="2696"/>
        <pc:sldMkLst>
          <pc:docMk/>
          <pc:sldMk cId="3871609127" sldId="399"/>
        </pc:sldMkLst>
      </pc:sldChg>
      <pc:sldChg chg="del">
        <pc:chgData name="Marianne Almbakk" userId="0d24840a-5b8a-4ce0-9992-b9cc1025747b" providerId="ADAL" clId="{263723B9-177E-456E-8C0B-E2DE068E54C8}" dt="2023-12-13T09:43:58.643" v="1" actId="2696"/>
        <pc:sldMkLst>
          <pc:docMk/>
          <pc:sldMk cId="3169265580" sldId="400"/>
        </pc:sldMkLst>
      </pc:sldChg>
      <pc:sldChg chg="del">
        <pc:chgData name="Marianne Almbakk" userId="0d24840a-5b8a-4ce0-9992-b9cc1025747b" providerId="ADAL" clId="{263723B9-177E-456E-8C0B-E2DE068E54C8}" dt="2023-12-13T09:43:58.643" v="1" actId="2696"/>
        <pc:sldMkLst>
          <pc:docMk/>
          <pc:sldMk cId="3676774376" sldId="401"/>
        </pc:sldMkLst>
      </pc:sldChg>
      <pc:sldChg chg="del">
        <pc:chgData name="Marianne Almbakk" userId="0d24840a-5b8a-4ce0-9992-b9cc1025747b" providerId="ADAL" clId="{263723B9-177E-456E-8C0B-E2DE068E54C8}" dt="2023-12-13T09:43:58.643" v="1" actId="2696"/>
        <pc:sldMkLst>
          <pc:docMk/>
          <pc:sldMk cId="3071721365" sldId="402"/>
        </pc:sldMkLst>
      </pc:sldChg>
      <pc:sldChg chg="del">
        <pc:chgData name="Marianne Almbakk" userId="0d24840a-5b8a-4ce0-9992-b9cc1025747b" providerId="ADAL" clId="{263723B9-177E-456E-8C0B-E2DE068E54C8}" dt="2023-12-13T09:43:58.643" v="1" actId="2696"/>
        <pc:sldMkLst>
          <pc:docMk/>
          <pc:sldMk cId="3130431283" sldId="403"/>
        </pc:sldMkLst>
      </pc:sldChg>
      <pc:sldChg chg="del">
        <pc:chgData name="Marianne Almbakk" userId="0d24840a-5b8a-4ce0-9992-b9cc1025747b" providerId="ADAL" clId="{263723B9-177E-456E-8C0B-E2DE068E54C8}" dt="2023-12-13T09:43:58.643" v="1" actId="2696"/>
        <pc:sldMkLst>
          <pc:docMk/>
          <pc:sldMk cId="2896783484" sldId="404"/>
        </pc:sldMkLst>
      </pc:sldChg>
      <pc:sldChg chg="del">
        <pc:chgData name="Marianne Almbakk" userId="0d24840a-5b8a-4ce0-9992-b9cc1025747b" providerId="ADAL" clId="{263723B9-177E-456E-8C0B-E2DE068E54C8}" dt="2023-12-13T09:43:58.643" v="1" actId="2696"/>
        <pc:sldMkLst>
          <pc:docMk/>
          <pc:sldMk cId="2120683598" sldId="405"/>
        </pc:sldMkLst>
      </pc:sldChg>
      <pc:sldChg chg="del">
        <pc:chgData name="Marianne Almbakk" userId="0d24840a-5b8a-4ce0-9992-b9cc1025747b" providerId="ADAL" clId="{263723B9-177E-456E-8C0B-E2DE068E54C8}" dt="2023-12-13T09:43:58.643" v="1" actId="2696"/>
        <pc:sldMkLst>
          <pc:docMk/>
          <pc:sldMk cId="203040319" sldId="406"/>
        </pc:sldMkLst>
      </pc:sldChg>
      <pc:sldChg chg="del">
        <pc:chgData name="Marianne Almbakk" userId="0d24840a-5b8a-4ce0-9992-b9cc1025747b" providerId="ADAL" clId="{263723B9-177E-456E-8C0B-E2DE068E54C8}" dt="2023-12-13T09:43:58.643" v="1" actId="2696"/>
        <pc:sldMkLst>
          <pc:docMk/>
          <pc:sldMk cId="3796164605" sldId="407"/>
        </pc:sldMkLst>
      </pc:sldChg>
      <pc:sldChg chg="del">
        <pc:chgData name="Marianne Almbakk" userId="0d24840a-5b8a-4ce0-9992-b9cc1025747b" providerId="ADAL" clId="{263723B9-177E-456E-8C0B-E2DE068E54C8}" dt="2023-12-13T09:43:58.643" v="1" actId="2696"/>
        <pc:sldMkLst>
          <pc:docMk/>
          <pc:sldMk cId="3356909456" sldId="408"/>
        </pc:sldMkLst>
      </pc:sldChg>
      <pc:sldChg chg="del">
        <pc:chgData name="Marianne Almbakk" userId="0d24840a-5b8a-4ce0-9992-b9cc1025747b" providerId="ADAL" clId="{263723B9-177E-456E-8C0B-E2DE068E54C8}" dt="2023-12-13T09:43:58.643" v="1" actId="2696"/>
        <pc:sldMkLst>
          <pc:docMk/>
          <pc:sldMk cId="110900952" sldId="409"/>
        </pc:sldMkLst>
      </pc:sldChg>
      <pc:sldChg chg="del">
        <pc:chgData name="Marianne Almbakk" userId="0d24840a-5b8a-4ce0-9992-b9cc1025747b" providerId="ADAL" clId="{263723B9-177E-456E-8C0B-E2DE068E54C8}" dt="2023-12-13T09:43:58.643" v="1" actId="2696"/>
        <pc:sldMkLst>
          <pc:docMk/>
          <pc:sldMk cId="1585589827" sldId="410"/>
        </pc:sldMkLst>
      </pc:sldChg>
      <pc:sldChg chg="del">
        <pc:chgData name="Marianne Almbakk" userId="0d24840a-5b8a-4ce0-9992-b9cc1025747b" providerId="ADAL" clId="{263723B9-177E-456E-8C0B-E2DE068E54C8}" dt="2023-12-13T09:43:58.643" v="1" actId="2696"/>
        <pc:sldMkLst>
          <pc:docMk/>
          <pc:sldMk cId="1151393600" sldId="411"/>
        </pc:sldMkLst>
      </pc:sldChg>
      <pc:sldChg chg="del">
        <pc:chgData name="Marianne Almbakk" userId="0d24840a-5b8a-4ce0-9992-b9cc1025747b" providerId="ADAL" clId="{263723B9-177E-456E-8C0B-E2DE068E54C8}" dt="2023-12-13T09:43:58.643" v="1" actId="2696"/>
        <pc:sldMkLst>
          <pc:docMk/>
          <pc:sldMk cId="3368553802" sldId="412"/>
        </pc:sldMkLst>
      </pc:sldChg>
      <pc:sldChg chg="del">
        <pc:chgData name="Marianne Almbakk" userId="0d24840a-5b8a-4ce0-9992-b9cc1025747b" providerId="ADAL" clId="{263723B9-177E-456E-8C0B-E2DE068E54C8}" dt="2023-12-13T09:43:58.643" v="1" actId="2696"/>
        <pc:sldMkLst>
          <pc:docMk/>
          <pc:sldMk cId="3002686461" sldId="413"/>
        </pc:sldMkLst>
      </pc:sldChg>
      <pc:sldChg chg="del">
        <pc:chgData name="Marianne Almbakk" userId="0d24840a-5b8a-4ce0-9992-b9cc1025747b" providerId="ADAL" clId="{263723B9-177E-456E-8C0B-E2DE068E54C8}" dt="2023-12-13T09:43:58.643" v="1" actId="2696"/>
        <pc:sldMkLst>
          <pc:docMk/>
          <pc:sldMk cId="1543404050" sldId="416"/>
        </pc:sldMkLst>
      </pc:sldChg>
      <pc:sldChg chg="del">
        <pc:chgData name="Marianne Almbakk" userId="0d24840a-5b8a-4ce0-9992-b9cc1025747b" providerId="ADAL" clId="{263723B9-177E-456E-8C0B-E2DE068E54C8}" dt="2023-12-13T09:43:58.643" v="1" actId="2696"/>
        <pc:sldMkLst>
          <pc:docMk/>
          <pc:sldMk cId="3342896973" sldId="418"/>
        </pc:sldMkLst>
      </pc:sldChg>
      <pc:sldChg chg="del">
        <pc:chgData name="Marianne Almbakk" userId="0d24840a-5b8a-4ce0-9992-b9cc1025747b" providerId="ADAL" clId="{263723B9-177E-456E-8C0B-E2DE068E54C8}" dt="2023-12-13T09:43:58.643" v="1" actId="2696"/>
        <pc:sldMkLst>
          <pc:docMk/>
          <pc:sldMk cId="488007643" sldId="419"/>
        </pc:sldMkLst>
      </pc:sldChg>
      <pc:sldChg chg="del">
        <pc:chgData name="Marianne Almbakk" userId="0d24840a-5b8a-4ce0-9992-b9cc1025747b" providerId="ADAL" clId="{263723B9-177E-456E-8C0B-E2DE068E54C8}" dt="2023-12-13T09:43:58.643" v="1" actId="2696"/>
        <pc:sldMkLst>
          <pc:docMk/>
          <pc:sldMk cId="427165919" sldId="420"/>
        </pc:sldMkLst>
      </pc:sldChg>
      <pc:sldChg chg="del">
        <pc:chgData name="Marianne Almbakk" userId="0d24840a-5b8a-4ce0-9992-b9cc1025747b" providerId="ADAL" clId="{263723B9-177E-456E-8C0B-E2DE068E54C8}" dt="2023-12-13T09:43:58.643" v="1" actId="2696"/>
        <pc:sldMkLst>
          <pc:docMk/>
          <pc:sldMk cId="904130634" sldId="421"/>
        </pc:sldMkLst>
      </pc:sldChg>
      <pc:sldChg chg="del">
        <pc:chgData name="Marianne Almbakk" userId="0d24840a-5b8a-4ce0-9992-b9cc1025747b" providerId="ADAL" clId="{263723B9-177E-456E-8C0B-E2DE068E54C8}" dt="2023-12-13T09:43:58.643" v="1" actId="2696"/>
        <pc:sldMkLst>
          <pc:docMk/>
          <pc:sldMk cId="122528911" sldId="422"/>
        </pc:sldMkLst>
      </pc:sldChg>
      <pc:sldChg chg="del">
        <pc:chgData name="Marianne Almbakk" userId="0d24840a-5b8a-4ce0-9992-b9cc1025747b" providerId="ADAL" clId="{263723B9-177E-456E-8C0B-E2DE068E54C8}" dt="2023-12-13T09:43:58.643" v="1" actId="2696"/>
        <pc:sldMkLst>
          <pc:docMk/>
          <pc:sldMk cId="249455093" sldId="423"/>
        </pc:sldMkLst>
      </pc:sldChg>
      <pc:sldChg chg="del">
        <pc:chgData name="Marianne Almbakk" userId="0d24840a-5b8a-4ce0-9992-b9cc1025747b" providerId="ADAL" clId="{263723B9-177E-456E-8C0B-E2DE068E54C8}" dt="2023-12-13T09:43:58.643" v="1" actId="2696"/>
        <pc:sldMkLst>
          <pc:docMk/>
          <pc:sldMk cId="3642890675" sldId="424"/>
        </pc:sldMkLst>
      </pc:sldChg>
      <pc:sldChg chg="del">
        <pc:chgData name="Marianne Almbakk" userId="0d24840a-5b8a-4ce0-9992-b9cc1025747b" providerId="ADAL" clId="{263723B9-177E-456E-8C0B-E2DE068E54C8}" dt="2023-12-13T09:43:50.463" v="0" actId="2696"/>
        <pc:sldMkLst>
          <pc:docMk/>
          <pc:sldMk cId="763798433" sldId="1171"/>
        </pc:sldMkLst>
      </pc:sldChg>
      <pc:sldChg chg="del">
        <pc:chgData name="Marianne Almbakk" userId="0d24840a-5b8a-4ce0-9992-b9cc1025747b" providerId="ADAL" clId="{263723B9-177E-456E-8C0B-E2DE068E54C8}" dt="2023-12-13T09:44:11.556" v="2" actId="2696"/>
        <pc:sldMkLst>
          <pc:docMk/>
          <pc:sldMk cId="0" sldId="1172"/>
        </pc:sldMkLst>
      </pc:sldChg>
      <pc:sldChg chg="del">
        <pc:chgData name="Marianne Almbakk" userId="0d24840a-5b8a-4ce0-9992-b9cc1025747b" providerId="ADAL" clId="{263723B9-177E-456E-8C0B-E2DE068E54C8}" dt="2023-12-13T09:44:11.556" v="2" actId="2696"/>
        <pc:sldMkLst>
          <pc:docMk/>
          <pc:sldMk cId="0" sldId="1173"/>
        </pc:sldMkLst>
      </pc:sldChg>
      <pc:sldMasterChg chg="del delSldLayout">
        <pc:chgData name="Marianne Almbakk" userId="0d24840a-5b8a-4ce0-9992-b9cc1025747b" providerId="ADAL" clId="{263723B9-177E-456E-8C0B-E2DE068E54C8}" dt="2023-12-13T09:44:11.556" v="2" actId="2696"/>
        <pc:sldMasterMkLst>
          <pc:docMk/>
          <pc:sldMasterMk cId="1534261617" sldId="2147483666"/>
        </pc:sldMasterMkLst>
        <pc:sldLayoutChg chg="del">
          <pc:chgData name="Marianne Almbakk" userId="0d24840a-5b8a-4ce0-9992-b9cc1025747b" providerId="ADAL" clId="{263723B9-177E-456E-8C0B-E2DE068E54C8}" dt="2023-12-13T09:44:11.556" v="2" actId="2696"/>
          <pc:sldLayoutMkLst>
            <pc:docMk/>
            <pc:sldMasterMk cId="1534261617" sldId="2147483666"/>
            <pc:sldLayoutMk cId="100717776" sldId="2147483667"/>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177511688" sldId="2147483668"/>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760127478" sldId="2147483669"/>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3125057544" sldId="2147483670"/>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904628988" sldId="2147483671"/>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2911747766" sldId="2147483672"/>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684924166" sldId="2147483673"/>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1383047827" sldId="2147483674"/>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3216252576" sldId="2147483675"/>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3839258874" sldId="2147483676"/>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3079243550" sldId="2147483677"/>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1090039929" sldId="2147483678"/>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3660291365" sldId="2147483679"/>
          </pc:sldLayoutMkLst>
        </pc:sldLayoutChg>
        <pc:sldLayoutChg chg="del">
          <pc:chgData name="Marianne Almbakk" userId="0d24840a-5b8a-4ce0-9992-b9cc1025747b" providerId="ADAL" clId="{263723B9-177E-456E-8C0B-E2DE068E54C8}" dt="2023-12-13T09:44:11.556" v="2" actId="2696"/>
          <pc:sldLayoutMkLst>
            <pc:docMk/>
            <pc:sldMasterMk cId="1534261617" sldId="2147483666"/>
            <pc:sldLayoutMk cId="1009950306"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3D14D-108D-DA49-ADF2-20FD4839C7E6}" type="datetimeFigureOut">
              <a:rPr lang="nb-NO" smtClean="0"/>
              <a:t>13.12.2023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F1B15-0B0A-FB4E-95E9-0B5F10908BE3}" type="slidenum">
              <a:rPr lang="nb-NO" smtClean="0"/>
              <a:t>‹#›</a:t>
            </a:fld>
            <a:endParaRPr lang="nb-NO" dirty="0"/>
          </a:p>
        </p:txBody>
      </p:sp>
    </p:spTree>
    <p:extLst>
      <p:ext uri="{BB962C8B-B14F-4D97-AF65-F5344CB8AC3E}">
        <p14:creationId xmlns:p14="http://schemas.microsoft.com/office/powerpoint/2010/main" val="151802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ompetansenorge.no/kvalitet-i-karriere/karrierekompetans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kompetansenorge.no/kvalitet-i-karriere/karrierekompetanse/omrader-for-utforsking-og-laring/" TargetMode="External"/><Relationship Id="rId4" Type="http://schemas.openxmlformats.org/officeDocument/2006/relationships/hyperlink" Target="https://www.kompetansenorge.no/kvalitet-i-karriere/karrierekompetanse/karrierelaring-i-kontek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a:t>
            </a:fld>
            <a:endParaRPr lang="nb-NO" dirty="0"/>
          </a:p>
        </p:txBody>
      </p:sp>
    </p:spTree>
    <p:extLst>
      <p:ext uri="{BB962C8B-B14F-4D97-AF65-F5344CB8AC3E}">
        <p14:creationId xmlns:p14="http://schemas.microsoft.com/office/powerpoint/2010/main" val="418002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latin typeface="Source Sans Pro" panose="020B0503030403020204" pitchFamily="34" charset="0"/>
              </a:rPr>
              <a:t>Læringsforståelsen i modellen Karrierelæring i kontekst, legger til grunn at alle mennesker allerede har karrierekompetanse og har opplevd karrierelæring. Karrierelæring er derfor å forstå som en kontinuerlig pågående læringsprosess som skjer uformelt og ustrukturert, simpelthen ved at man lever og erfarer. Samtidig kan karrierelæring, som all annen læring, legges til rette for og struktureres. Det er den strukturerte karrierelæringen som er fokus for modellen</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Strukturert karrierelæring skjer gjennom å legge til rette for læringsprosesser med karrierekompetanse som mål. Alle typer læringsaktiviteter kan benyttes.</a:t>
            </a:r>
            <a:endParaRPr lang="nb-NO" dirty="0"/>
          </a:p>
          <a:p>
            <a:endParaRPr lang="nb-NO" dirty="0"/>
          </a:p>
          <a:p>
            <a:r>
              <a:rPr lang="nb-NO" b="1" dirty="0"/>
              <a:t>Les mer: </a:t>
            </a:r>
            <a:r>
              <a:rPr lang="nb-NO" dirty="0"/>
              <a:t>https://www.kompetansenorge.no/kvalitet-i-karriere/karrierekompetanse/karrierelaring-i-kontekst/strukturert-karrierelaring/</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11</a:t>
            </a:fld>
            <a:endParaRPr lang="nb-NO" dirty="0"/>
          </a:p>
        </p:txBody>
      </p:sp>
    </p:spTree>
    <p:extLst>
      <p:ext uri="{BB962C8B-B14F-4D97-AF65-F5344CB8AC3E}">
        <p14:creationId xmlns:p14="http://schemas.microsoft.com/office/powerpoint/2010/main" val="76984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latin typeface="Source Sans Pro" panose="020B0503030403020204" pitchFamily="34" charset="0"/>
              </a:rPr>
              <a:t>Veisøkeren kommer til karrierelæring med sitt liv. Han eller hun har en viss bakgrunn og historie, er i en gitt livssituasjon, har visse holdninger, verdier, mål og ønsker. Han eller hun kommer gjerne med noen spesifikke forventninger, spørsmål eller problemer. Når man legger dette til grunn, blir også en logisk konsekvens at hvilke kompetanser den enkelte kan ha nytte av å jobbe med, ikke er gitt på forhånd, men må undersøkes og besluttes for hver enkelt.</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Karrierelæringens mål er at veisøkeren har et læringsutbytte i form av karrierekompetanse som setter han eller hun bedre i stand til å håndtere karriererelaterte utfordringer. Målet er at den enkelte opplever å få innsikt i seg selv, egne muligheter og begrunnelser for valg, og gjør nye oppdagelser om noe han eller hun ikke har forstått eller lært fra før. </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Et mål vil være at den enkelte gjennom prosessen opplever seg som mer kompetent til å håndtere liv, læring og arbeid i forandring og overganger. Et mål er også varig læring, slik at kompetansen kan brukes igjen neste gang det er nødvendig.</a:t>
            </a:r>
          </a:p>
          <a:p>
            <a:endParaRPr lang="nb-NO" b="0" i="0" dirty="0">
              <a:solidFill>
                <a:srgbClr val="000000"/>
              </a:solidFill>
              <a:effectLst/>
              <a:latin typeface="Source Sans Pro" panose="020B0503030403020204" pitchFamily="34" charset="0"/>
            </a:endParaRPr>
          </a:p>
          <a:p>
            <a:r>
              <a:rPr lang="nb-NO" b="1" i="0" dirty="0">
                <a:solidFill>
                  <a:srgbClr val="000000"/>
                </a:solidFill>
                <a:effectLst/>
                <a:latin typeface="Source Sans Pro" panose="020B0503030403020204" pitchFamily="34" charset="0"/>
              </a:rPr>
              <a:t>Les mer: </a:t>
            </a:r>
            <a:r>
              <a:rPr lang="nb-NO" b="0" i="0" dirty="0">
                <a:solidFill>
                  <a:srgbClr val="000000"/>
                </a:solidFill>
                <a:effectLst/>
                <a:latin typeface="Source Sans Pro" panose="020B0503030403020204" pitchFamily="34" charset="0"/>
              </a:rPr>
              <a:t>https://www.kompetansenorge.no/kvalitet-i-karriere/karrierekompetanse/karrierelaring-i-kontekst/veisoker/</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12</a:t>
            </a:fld>
            <a:endParaRPr lang="nb-NO" dirty="0"/>
          </a:p>
        </p:txBody>
      </p:sp>
    </p:spTree>
    <p:extLst>
      <p:ext uri="{BB962C8B-B14F-4D97-AF65-F5344CB8AC3E}">
        <p14:creationId xmlns:p14="http://schemas.microsoft.com/office/powerpoint/2010/main" val="388398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latin typeface="Source Sans Pro" panose="020B0503030403020204" pitchFamily="34" charset="0"/>
              </a:rPr>
              <a:t>Veilederen har det profesjonelle ansvaret for å legge til rette for karrierelæringen. </a:t>
            </a:r>
          </a:p>
          <a:p>
            <a:endParaRPr lang="nb-NO" b="0"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Å legge til rette for karrierelæring innebærer å ha det profesjonelle ansvaret for å planlegge og gjennomføre læringsprosesser som gir deltakerne mulighet til å utvikle karrierekompetanse. Men hvordan dette best skjer, vil variere avhengig av hvor og for hvem karrierelæringen skal skje.</a:t>
            </a:r>
          </a:p>
          <a:p>
            <a:endParaRPr lang="nb-NO" b="1" i="0" dirty="0">
              <a:solidFill>
                <a:srgbClr val="000000"/>
              </a:solidFill>
              <a:effectLst/>
              <a:latin typeface="Source Sans Pro" panose="020B0503030403020204" pitchFamily="34" charset="0"/>
            </a:endParaRPr>
          </a:p>
          <a:p>
            <a:r>
              <a:rPr lang="nb-NO" b="1" i="0" dirty="0">
                <a:solidFill>
                  <a:srgbClr val="000000"/>
                </a:solidFill>
                <a:effectLst/>
                <a:latin typeface="Source Sans Pro" panose="020B0503030403020204" pitchFamily="34" charset="0"/>
              </a:rPr>
              <a:t>Metodefrihet: </a:t>
            </a:r>
            <a:r>
              <a:rPr lang="nb-NO" b="0" i="0" dirty="0">
                <a:solidFill>
                  <a:srgbClr val="000000"/>
                </a:solidFill>
                <a:effectLst/>
                <a:latin typeface="Source Sans Pro" panose="020B0503030403020204" pitchFamily="34" charset="0"/>
              </a:rPr>
              <a:t>Et viktig prinsipp er veilederens metodefrihet. Det betyr at det er den/de som har ansvar for karrierelæringen, som selv vurderer og velger hvordan man best tilrettelegger for læring. Veilederen vil alltid vil være den nærmeste til å kunne vurdere det, både på bakgrunn av kjennskap til deltakerens situasjon og læringens kontekst. Det finnes med andre ord ikke én spesiell, riktig og anbefalt metode for karrierelæring, på samme måte som i annen pedagogisk virksomhet</a:t>
            </a:r>
          </a:p>
          <a:p>
            <a:endParaRPr lang="nb-NO" b="0" i="0" dirty="0">
              <a:solidFill>
                <a:srgbClr val="000000"/>
              </a:solidFill>
              <a:effectLst/>
              <a:latin typeface="Source Sans Pro" panose="020B0503030403020204" pitchFamily="34" charset="0"/>
            </a:endParaRPr>
          </a:p>
          <a:p>
            <a:endParaRPr lang="nb-NO" dirty="0"/>
          </a:p>
          <a:p>
            <a:r>
              <a:rPr lang="nb-NO" b="1" dirty="0"/>
              <a:t>Les mer: </a:t>
            </a:r>
            <a:r>
              <a:rPr lang="nb-NO" dirty="0"/>
              <a:t>https://www.kompetansenorge.no/kvalitet-i-karriere/karrierekompetanse/karrierelaring-i-kontekst/veilederens-rolle/</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13</a:t>
            </a:fld>
            <a:endParaRPr lang="nb-NO" dirty="0"/>
          </a:p>
        </p:txBody>
      </p:sp>
    </p:spTree>
    <p:extLst>
      <p:ext uri="{BB962C8B-B14F-4D97-AF65-F5344CB8AC3E}">
        <p14:creationId xmlns:p14="http://schemas.microsoft.com/office/powerpoint/2010/main" val="332668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solidFill>
                  <a:srgbClr val="000000"/>
                </a:solidFill>
                <a:effectLst/>
                <a:latin typeface="Source Sans Pro" panose="020B0503030403020204" pitchFamily="34" charset="0"/>
              </a:rPr>
              <a:t>I kjernen av modellen Karrierelæring i kontekst ligger de fem ordparene som utgjør områdene for utforskning og læring – </a:t>
            </a:r>
            <a:r>
              <a:rPr lang="nb-NO" b="1" i="0" dirty="0">
                <a:solidFill>
                  <a:srgbClr val="000000"/>
                </a:solidFill>
                <a:effectLst/>
                <a:latin typeface="Source Sans Pro" panose="020B0503030403020204" pitchFamily="34" charset="0"/>
              </a:rPr>
              <a:t>karriereknappene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De fem ordparene er overordnede temaer det kan være relevant å utforske gjennom karrierelæring. Områdene tilbyr veiledere og veisøkere et språk og en struktur for utforsking og læring når målet er karrierekompetanse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r>
              <a:rPr lang="nb-NO" sz="1200" dirty="0">
                <a:solidFill>
                  <a:srgbClr val="000000"/>
                </a:solidFill>
                <a:ea typeface="Times New Roman" panose="02020603050405020304" pitchFamily="18" charset="0"/>
                <a:cs typeface="Times New Roman" panose="02020603050405020304" pitchFamily="18" charset="0"/>
              </a:rPr>
              <a:t>Gjennom </a:t>
            </a:r>
            <a:r>
              <a:rPr lang="nb-NO" sz="1200" b="1" dirty="0">
                <a:solidFill>
                  <a:srgbClr val="000000"/>
                </a:solidFill>
                <a:ea typeface="Times New Roman" panose="02020603050405020304" pitchFamily="18" charset="0"/>
                <a:cs typeface="Times New Roman" panose="02020603050405020304" pitchFamily="18" charset="0"/>
              </a:rPr>
              <a:t>utforsking og læring </a:t>
            </a:r>
            <a:r>
              <a:rPr lang="nb-NO" sz="1200" dirty="0">
                <a:solidFill>
                  <a:srgbClr val="000000"/>
                </a:solidFill>
                <a:ea typeface="Times New Roman" panose="02020603050405020304" pitchFamily="18" charset="0"/>
                <a:cs typeface="Times New Roman" panose="02020603050405020304" pitchFamily="18" charset="0"/>
              </a:rPr>
              <a:t>med utgangspunkt i kompetanse-områdene, kan den enkelte utvikle relevant  karrierekompetanse. </a:t>
            </a:r>
            <a:r>
              <a:rPr lang="nb-NO" sz="1200" dirty="0">
                <a:solidFill>
                  <a:srgbClr val="000000"/>
                </a:solidFill>
                <a:cs typeface="Times New Roman" panose="02020603050405020304" pitchFamily="18" charset="0"/>
              </a:rPr>
              <a:t>Kompetanseområdene er ikke  endekompetanse eller konkrete læringsmål. De </a:t>
            </a:r>
            <a:r>
              <a:rPr lang="nb-NO" sz="1200" dirty="0">
                <a:solidFill>
                  <a:srgbClr val="000000"/>
                </a:solidFill>
                <a:ea typeface="Times New Roman" panose="02020603050405020304" pitchFamily="18" charset="0"/>
                <a:cs typeface="Times New Roman" panose="02020603050405020304" pitchFamily="18" charset="0"/>
              </a:rPr>
              <a:t>er overordnede, generiske temaer relevante for utvikling av karrierekompetanse. </a:t>
            </a:r>
          </a:p>
          <a:p>
            <a:endParaRPr lang="nb-NO" sz="1200" dirty="0">
              <a:solidFill>
                <a:srgbClr val="000000"/>
              </a:solidFill>
              <a:ea typeface="Times New Roman" panose="02020603050405020304" pitchFamily="18" charset="0"/>
              <a:cs typeface="Times New Roman" panose="02020603050405020304" pitchFamily="18" charset="0"/>
            </a:endParaRPr>
          </a:p>
          <a:p>
            <a:r>
              <a:rPr lang="nb-NO" b="0" i="0" dirty="0">
                <a:solidFill>
                  <a:srgbClr val="000000"/>
                </a:solidFill>
                <a:effectLst/>
                <a:latin typeface="Source Sans Pro" panose="020B0503030403020204" pitchFamily="34" charset="0"/>
              </a:rPr>
              <a:t>Hvert kompetanseområde er beskrevet med to ord. Til sammen har modellen ti ord, som hver for seg representerer mulige områder for utforsking og læring. De ti ordene som sammen danner fem ordpar, er ment å synliggjøre mulige dilemmaer og spenninger som kan være til stede og ha betydning når en person skal håndtere liv, læring og arbeid i forandring og overganger. De ti ordene ville også kunne sammenstilles på andre måter, og danne andre ordpar. Kombinasjonen av ord, og ordpar, åpner opp for at man kan utforske enkeltområder den enkelte kan trenge kompetanse innenfor, i tillegg til at ordparene åpner opp for utforsking av mulige spenninger og dilemmaer. </a:t>
            </a:r>
          </a:p>
          <a:p>
            <a:endParaRPr lang="nb-NO" sz="1200" dirty="0">
              <a:solidFill>
                <a:srgbClr val="000000"/>
              </a:solidFill>
              <a:ea typeface="Times New Roman" panose="02020603050405020304" pitchFamily="18" charset="0"/>
              <a:cs typeface="Times New Roman" panose="02020603050405020304" pitchFamily="18" charset="0"/>
            </a:endParaRPr>
          </a:p>
          <a:p>
            <a:r>
              <a:rPr lang="nb-NO" sz="1200" b="1" dirty="0">
                <a:solidFill>
                  <a:srgbClr val="000000"/>
                </a:solidFill>
                <a:ea typeface="Times New Roman" panose="02020603050405020304" pitchFamily="18" charset="0"/>
                <a:cs typeface="Times New Roman" panose="02020603050405020304" pitchFamily="18" charset="0"/>
              </a:rPr>
              <a:t>Les mer: </a:t>
            </a:r>
            <a:r>
              <a:rPr lang="nb-NO" sz="1200" dirty="0">
                <a:solidFill>
                  <a:srgbClr val="000000"/>
                </a:solidFill>
                <a:ea typeface="Times New Roman" panose="02020603050405020304" pitchFamily="18" charset="0"/>
                <a:cs typeface="Times New Roman" panose="02020603050405020304" pitchFamily="18" charset="0"/>
              </a:rPr>
              <a:t>https://www.kompetansenorge.no/kvalitet-i-karriere/karrierekompetanse/omrader-for-utforsking-og-laring/ </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14</a:t>
            </a:fld>
            <a:endParaRPr lang="nb-NO" dirty="0"/>
          </a:p>
        </p:txBody>
      </p:sp>
    </p:spTree>
    <p:extLst>
      <p:ext uri="{BB962C8B-B14F-4D97-AF65-F5344CB8AC3E}">
        <p14:creationId xmlns:p14="http://schemas.microsoft.com/office/powerpoint/2010/main" val="71479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solidFill>
                  <a:srgbClr val="000000"/>
                </a:solidFill>
                <a:effectLst/>
                <a:latin typeface="Source Sans Pro" panose="020B0503030403020204" pitchFamily="34" charset="0"/>
              </a:rPr>
              <a:t>I kjernen av modellen Karrierelæring i kontekst ligger de fem ordparene som utgjør områdene for utforskning og læring – karriereknappene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De fem ordparene er overordnede temaer det kan være relevant å utforske gjennom karrierelæring. Områdene tilbyr veiledere og veisøkere et språk og en struktur for utforsking og læring når målet er karrierekompetanse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r>
              <a:rPr lang="nb-NO" sz="1200" dirty="0">
                <a:solidFill>
                  <a:srgbClr val="000000"/>
                </a:solidFill>
                <a:ea typeface="Times New Roman" panose="02020603050405020304" pitchFamily="18" charset="0"/>
                <a:cs typeface="Times New Roman" panose="02020603050405020304" pitchFamily="18" charset="0"/>
              </a:rPr>
              <a:t>Gjennom </a:t>
            </a:r>
            <a:r>
              <a:rPr lang="nb-NO" sz="1200" b="1" dirty="0">
                <a:solidFill>
                  <a:srgbClr val="000000"/>
                </a:solidFill>
                <a:ea typeface="Times New Roman" panose="02020603050405020304" pitchFamily="18" charset="0"/>
                <a:cs typeface="Times New Roman" panose="02020603050405020304" pitchFamily="18" charset="0"/>
              </a:rPr>
              <a:t>utforsking og læring </a:t>
            </a:r>
            <a:r>
              <a:rPr lang="nb-NO" sz="1200" dirty="0">
                <a:solidFill>
                  <a:srgbClr val="000000"/>
                </a:solidFill>
                <a:ea typeface="Times New Roman" panose="02020603050405020304" pitchFamily="18" charset="0"/>
                <a:cs typeface="Times New Roman" panose="02020603050405020304" pitchFamily="18" charset="0"/>
              </a:rPr>
              <a:t>med utgangspunkt i kompetanse-områdene, kan den enkelte utvikle relevant  karrierekompetanse. </a:t>
            </a:r>
            <a:r>
              <a:rPr lang="nb-NO" sz="1200" dirty="0">
                <a:solidFill>
                  <a:srgbClr val="000000"/>
                </a:solidFill>
                <a:cs typeface="Times New Roman" panose="02020603050405020304" pitchFamily="18" charset="0"/>
              </a:rPr>
              <a:t>Kompetanseområdene er ikke  endekompetanse eller konkrete læringsmål. De </a:t>
            </a:r>
            <a:r>
              <a:rPr lang="nb-NO" sz="1200" dirty="0">
                <a:solidFill>
                  <a:srgbClr val="000000"/>
                </a:solidFill>
                <a:ea typeface="Times New Roman" panose="02020603050405020304" pitchFamily="18" charset="0"/>
                <a:cs typeface="Times New Roman" panose="02020603050405020304" pitchFamily="18" charset="0"/>
              </a:rPr>
              <a:t>er overordnede, generiske temaer relevante for utvikling av karrierekompetanse. </a:t>
            </a:r>
          </a:p>
          <a:p>
            <a:endParaRPr lang="nb-NO" sz="1200" dirty="0">
              <a:solidFill>
                <a:srgbClr val="000000"/>
              </a:solidFill>
              <a:ea typeface="Times New Roman" panose="02020603050405020304" pitchFamily="18" charset="0"/>
              <a:cs typeface="Times New Roman" panose="02020603050405020304" pitchFamily="18" charset="0"/>
            </a:endParaRPr>
          </a:p>
          <a:p>
            <a:r>
              <a:rPr lang="nb-NO" b="0" i="0" dirty="0">
                <a:solidFill>
                  <a:srgbClr val="000000"/>
                </a:solidFill>
                <a:effectLst/>
                <a:latin typeface="Source Sans Pro" panose="020B0503030403020204" pitchFamily="34" charset="0"/>
              </a:rPr>
              <a:t>Hvert kompetanseområde er beskrevet med to ord. Til sammen har modellen ti ord, som hver for seg representerer mulige områder for utforsking og læring. De ti ordene som sammen danner fem ordpar, er ment å synliggjøre mulige dilemmaer og spenninger som kan være til stede og ha betydning når en person skal håndtere liv, læring og arbeid i forandring og overganger. De ti ordene ville også kunne sammenstilles på andre måter, og danne andre ordpar. Kombinasjonen av ord, og ordpar, åpner opp for at man kan utforske enkeltområder den enkelte kan trenge kompetanse innenfor, i tillegg til at ordparene åpner opp for utforsking av mulige spenninger og dilemmaer. </a:t>
            </a:r>
          </a:p>
          <a:p>
            <a:endParaRPr lang="nb-NO" sz="1200" dirty="0">
              <a:solidFill>
                <a:srgbClr val="000000"/>
              </a:solidFill>
              <a:ea typeface="Times New Roman" panose="02020603050405020304" pitchFamily="18" charset="0"/>
              <a:cs typeface="Times New Roman" panose="02020603050405020304" pitchFamily="18" charset="0"/>
            </a:endParaRPr>
          </a:p>
          <a:p>
            <a:r>
              <a:rPr lang="nb-NO" sz="1200" b="1" dirty="0">
                <a:solidFill>
                  <a:srgbClr val="000000"/>
                </a:solidFill>
                <a:ea typeface="Times New Roman" panose="02020603050405020304" pitchFamily="18" charset="0"/>
                <a:cs typeface="Times New Roman" panose="02020603050405020304" pitchFamily="18" charset="0"/>
              </a:rPr>
              <a:t>Les mer: </a:t>
            </a:r>
            <a:r>
              <a:rPr lang="nb-NO" sz="1200" dirty="0">
                <a:solidFill>
                  <a:srgbClr val="000000"/>
                </a:solidFill>
                <a:ea typeface="Times New Roman" panose="02020603050405020304" pitchFamily="18" charset="0"/>
                <a:cs typeface="Times New Roman" panose="02020603050405020304" pitchFamily="18" charset="0"/>
              </a:rPr>
              <a:t>https://www.kompetansenorge.no/kvalitet-i-karriere/karrierekompetanse/omrader-for-utforsking-og-laring/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15</a:t>
            </a:fld>
            <a:endParaRPr lang="nb-NO" dirty="0"/>
          </a:p>
        </p:txBody>
      </p:sp>
    </p:spTree>
    <p:extLst>
      <p:ext uri="{BB962C8B-B14F-4D97-AF65-F5344CB8AC3E}">
        <p14:creationId xmlns:p14="http://schemas.microsoft.com/office/powerpoint/2010/main" val="203508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000000"/>
                </a:solidFill>
                <a:effectLst/>
                <a:latin typeface="Source Sans Pro" panose="020B0503030403020204" pitchFamily="34" charset="0"/>
              </a:rPr>
              <a:t>Ordpar – spenninger og dilemmaer</a:t>
            </a:r>
          </a:p>
          <a:p>
            <a:pPr algn="l" rtl="0" fontAlgn="base"/>
            <a:endParaRPr lang="nb-NO" sz="1200" b="0" i="0" u="none" strike="noStrike" dirty="0">
              <a:solidFill>
                <a:srgbClr val="000000"/>
              </a:solidFill>
              <a:effectLst/>
              <a:latin typeface="Calibri" panose="020F0502020204030204" pitchFamily="34" charset="0"/>
            </a:endParaRPr>
          </a:p>
          <a:p>
            <a:pPr algn="l" rtl="0" fontAlgn="base"/>
            <a:r>
              <a:rPr lang="nb-NO" sz="1200" b="0" i="0" u="none" strike="noStrike" dirty="0">
                <a:solidFill>
                  <a:srgbClr val="000000"/>
                </a:solidFill>
                <a:effectLst/>
                <a:latin typeface="Calibri" panose="020F0502020204030204" pitchFamily="34" charset="0"/>
              </a:rPr>
              <a:t>I livet, både i overganger og i mer stabile faser av livet, vil den enkelte møte ulike former for dilemmaer og spenninger, enten knyttet til egen situasjon eller til ytre omstendigheter. Det å evne å håndtere slike spenninger og dilemmaer kan være avgjørende, ja kanskje kritisk, for å oppleve at man håndterer sin situasjon. Vi mener med andre ord at det å oppdage, analysere og behandle spenninger og dilemmaer er sentralt for å utvikle karrierekompetanse, og noe det er nødvendig å rette mer oppmerksomhet mot enn det kanskje vanligvis er blitt gjort.</a:t>
            </a:r>
            <a:r>
              <a:rPr lang="en-US" sz="1200" b="0" i="0" dirty="0">
                <a:solidFill>
                  <a:srgbClr val="444444"/>
                </a:solidFill>
                <a:effectLst/>
                <a:latin typeface="Calibri" panose="020F0502020204030204" pitchFamily="34" charset="0"/>
              </a:rPr>
              <a:t>​</a:t>
            </a:r>
          </a:p>
          <a:p>
            <a:pPr algn="l" rtl="0" fontAlgn="base"/>
            <a:endParaRPr lang="en-US" sz="120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b-NO" sz="1200" b="0" i="0" u="none" strike="noStrike" dirty="0">
                <a:solidFill>
                  <a:srgbClr val="000000"/>
                </a:solidFill>
                <a:effectLst/>
                <a:latin typeface="Calibri" panose="020F0502020204030204" pitchFamily="34" charset="0"/>
              </a:rPr>
              <a:t>Det å ta valg i situasjoner med dilemmaer og spenninger er krevende. Ulike hensyn må balansere, det finnes ikke alltid åpenbare enten eller løsninger. OECD mener det er viktig å lære seg å handle og velge på en mer «integrert» måte, det vil si evne å ta hensyn til motstridende posisjoner, eller til og med uforenlige logikker.</a:t>
            </a:r>
            <a:endParaRPr lang="nb-NO"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err="1">
                <a:solidFill>
                  <a:srgbClr val="000000"/>
                </a:solidFill>
                <a:effectLst/>
                <a:latin typeface="Source Sans Pro" panose="020B0503030403020204" pitchFamily="34" charset="0"/>
              </a:rPr>
              <a:t>Oxymoroner</a:t>
            </a:r>
            <a:r>
              <a:rPr lang="nb-NO" b="1" i="0" dirty="0">
                <a:solidFill>
                  <a:srgbClr val="000000"/>
                </a:solidFill>
                <a:effectLst/>
                <a:latin typeface="Source Sans Pro" panose="020B05030304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02122"/>
                </a:solidFill>
                <a:effectLst/>
                <a:latin typeface="Arial" panose="020B0604020202020204" pitchFamily="34" charset="0"/>
              </a:rPr>
              <a:t>«Oksymoroner er en forbindelse eller sammenstilling av motstridende </a:t>
            </a:r>
            <a:r>
              <a:rPr lang="nb-NO" b="0" i="0" u="none" strike="noStrike" dirty="0">
                <a:solidFill>
                  <a:srgbClr val="0645AD"/>
                </a:solidFill>
                <a:effectLst/>
                <a:latin typeface="Arial" panose="020B0604020202020204" pitchFamily="34" charset="0"/>
              </a:rPr>
              <a:t>begreper s</a:t>
            </a:r>
            <a:r>
              <a:rPr lang="nb-NO" b="0" i="0" dirty="0">
                <a:solidFill>
                  <a:srgbClr val="202122"/>
                </a:solidFill>
                <a:effectLst/>
                <a:latin typeface="Arial" panose="020B0604020202020204" pitchFamily="34" charset="0"/>
              </a:rPr>
              <a:t>om logisk utelukker hverandre, slik at det oppstår en slående, konsentrert selvmotsigelse»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202122"/>
              </a:solidFill>
              <a:effectLst/>
              <a:latin typeface="Arial" panose="020B0604020202020204" pitchFamily="34" charset="0"/>
            </a:endParaRPr>
          </a:p>
          <a:p>
            <a:pPr algn="l" rtl="0" fontAlgn="base"/>
            <a:r>
              <a:rPr lang="nb-NO" sz="1800" b="0" i="0" u="none" strike="noStrike" dirty="0">
                <a:solidFill>
                  <a:srgbClr val="000000"/>
                </a:solidFill>
                <a:effectLst/>
                <a:latin typeface="Calibri" panose="020F0502020204030204" pitchFamily="34" charset="0"/>
              </a:rPr>
              <a:t>Det å jobbe med ordpar er et kjent fenomen innenfor karriereveiledning. Teoriene </a:t>
            </a:r>
            <a:r>
              <a:rPr lang="nb-NO" sz="1800" b="0" i="1" u="none" strike="noStrike" dirty="0" err="1">
                <a:solidFill>
                  <a:srgbClr val="000000"/>
                </a:solidFill>
                <a:effectLst/>
                <a:latin typeface="Calibri" panose="020F0502020204030204" pitchFamily="34" charset="0"/>
              </a:rPr>
              <a:t>Planned</a:t>
            </a:r>
            <a:r>
              <a:rPr lang="nb-NO" sz="1800" b="0" i="1" u="none" strike="noStrike" dirty="0">
                <a:solidFill>
                  <a:srgbClr val="000000"/>
                </a:solidFill>
                <a:effectLst/>
                <a:latin typeface="Calibri" panose="020F0502020204030204" pitchFamily="34" charset="0"/>
              </a:rPr>
              <a:t> </a:t>
            </a:r>
            <a:r>
              <a:rPr lang="nb-NO" sz="1800" b="0" i="1" u="none" strike="noStrike" dirty="0" err="1">
                <a:solidFill>
                  <a:srgbClr val="000000"/>
                </a:solidFill>
                <a:effectLst/>
                <a:latin typeface="Calibri" panose="020F0502020204030204" pitchFamily="34" charset="0"/>
              </a:rPr>
              <a:t>Happenstance</a:t>
            </a:r>
            <a:r>
              <a:rPr lang="nb-NO" sz="1800" b="0" i="0" u="none" strike="noStrike" dirty="0">
                <a:solidFill>
                  <a:srgbClr val="000000"/>
                </a:solidFill>
                <a:effectLst/>
                <a:latin typeface="Calibri" panose="020F0502020204030204" pitchFamily="34" charset="0"/>
              </a:rPr>
              <a:t> (Mitchell, Levin &amp; </a:t>
            </a:r>
            <a:r>
              <a:rPr lang="nb-NO" sz="1800" b="0" i="0" u="none" strike="noStrike" dirty="0" err="1">
                <a:solidFill>
                  <a:srgbClr val="000000"/>
                </a:solidFill>
                <a:effectLst/>
                <a:latin typeface="Calibri" panose="020F0502020204030204" pitchFamily="34" charset="0"/>
              </a:rPr>
              <a:t>Krumboltz</a:t>
            </a:r>
            <a:r>
              <a:rPr lang="nb-NO" sz="1800" b="0" i="0" u="none" strike="noStrike" dirty="0">
                <a:solidFill>
                  <a:srgbClr val="000000"/>
                </a:solidFill>
                <a:effectLst/>
                <a:latin typeface="Calibri" panose="020F0502020204030204" pitchFamily="34" charset="0"/>
              </a:rPr>
              <a:t>, 1999; </a:t>
            </a:r>
            <a:r>
              <a:rPr lang="nb-NO" sz="1800" b="0" i="0" u="none" strike="noStrike" dirty="0" err="1">
                <a:solidFill>
                  <a:srgbClr val="000000"/>
                </a:solidFill>
                <a:effectLst/>
                <a:latin typeface="Calibri" panose="020F0502020204030204" pitchFamily="34" charset="0"/>
              </a:rPr>
              <a:t>Krumboltz</a:t>
            </a:r>
            <a:r>
              <a:rPr lang="nb-NO" sz="1800" b="0" i="0" u="none" strike="noStrike" dirty="0">
                <a:solidFill>
                  <a:srgbClr val="000000"/>
                </a:solidFill>
                <a:effectLst/>
                <a:latin typeface="Calibri" panose="020F0502020204030204" pitchFamily="34" charset="0"/>
              </a:rPr>
              <a:t>, 2009), som kan oversettes til </a:t>
            </a:r>
            <a:r>
              <a:rPr lang="nb-NO" sz="1800" b="0" i="1" u="none" strike="noStrike" dirty="0">
                <a:solidFill>
                  <a:srgbClr val="000000"/>
                </a:solidFill>
                <a:effectLst/>
                <a:latin typeface="Calibri" panose="020F0502020204030204" pitchFamily="34" charset="0"/>
              </a:rPr>
              <a:t>planlagt tilfeldighet,</a:t>
            </a:r>
            <a:r>
              <a:rPr lang="nb-NO" sz="1800" b="0" i="0" u="none" strike="noStrike" dirty="0">
                <a:solidFill>
                  <a:srgbClr val="000000"/>
                </a:solidFill>
                <a:effectLst/>
                <a:latin typeface="Calibri" panose="020F0502020204030204" pitchFamily="34" charset="0"/>
              </a:rPr>
              <a:t> og </a:t>
            </a:r>
            <a:r>
              <a:rPr lang="nb-NO" sz="1800" b="0" i="1" u="none" strike="noStrike" dirty="0">
                <a:solidFill>
                  <a:srgbClr val="000000"/>
                </a:solidFill>
                <a:effectLst/>
                <a:latin typeface="Calibri" panose="020F0502020204030204" pitchFamily="34" charset="0"/>
              </a:rPr>
              <a:t>Positive </a:t>
            </a:r>
            <a:r>
              <a:rPr lang="nb-NO" sz="1800" b="0" i="1" u="none" strike="noStrike" dirty="0" err="1">
                <a:solidFill>
                  <a:srgbClr val="000000"/>
                </a:solidFill>
                <a:effectLst/>
                <a:latin typeface="Calibri" panose="020F0502020204030204" pitchFamily="34" charset="0"/>
              </a:rPr>
              <a:t>Uncertainty</a:t>
            </a:r>
            <a:r>
              <a:rPr lang="nb-NO" sz="1800" b="0" i="0" u="none" strike="noStrike" dirty="0">
                <a:solidFill>
                  <a:srgbClr val="000000"/>
                </a:solidFill>
                <a:effectLst/>
                <a:latin typeface="Calibri" panose="020F0502020204030204" pitchFamily="34" charset="0"/>
              </a:rPr>
              <a:t> (</a:t>
            </a:r>
            <a:r>
              <a:rPr lang="nb-NO" sz="1800" b="0" i="0" u="none" strike="noStrike" dirty="0" err="1">
                <a:solidFill>
                  <a:srgbClr val="000000"/>
                </a:solidFill>
                <a:effectLst/>
                <a:latin typeface="Calibri" panose="020F0502020204030204" pitchFamily="34" charset="0"/>
              </a:rPr>
              <a:t>Gelatt</a:t>
            </a:r>
            <a:r>
              <a:rPr lang="nb-NO" sz="1800" b="0" i="0" u="none" strike="noStrike" dirty="0">
                <a:solidFill>
                  <a:srgbClr val="000000"/>
                </a:solidFill>
                <a:effectLst/>
                <a:latin typeface="Calibri" panose="020F0502020204030204" pitchFamily="34" charset="0"/>
              </a:rPr>
              <a:t>, 1989), som kan oversettes til </a:t>
            </a:r>
            <a:r>
              <a:rPr lang="nb-NO" sz="1800" b="0" i="1" u="none" strike="noStrike" dirty="0">
                <a:solidFill>
                  <a:srgbClr val="000000"/>
                </a:solidFill>
                <a:effectLst/>
                <a:latin typeface="Calibri" panose="020F0502020204030204" pitchFamily="34" charset="0"/>
              </a:rPr>
              <a:t>positiv usikkerhet</a:t>
            </a:r>
            <a:r>
              <a:rPr lang="nb-NO" sz="1800" b="0" i="0" u="none" strike="noStrike" dirty="0">
                <a:solidFill>
                  <a:srgbClr val="000000"/>
                </a:solidFill>
                <a:effectLst/>
                <a:latin typeface="Calibri" panose="020F0502020204030204" pitchFamily="34" charset="0"/>
              </a:rPr>
              <a:t>, består begge av ordpar som åpner opp for nye forståelser når de blir stilt sammen. Felles for disse er at de kan betraktes som </a:t>
            </a:r>
            <a:r>
              <a:rPr lang="nb-NO" sz="1800" b="0" i="0" u="none" strike="noStrike" dirty="0" err="1">
                <a:solidFill>
                  <a:srgbClr val="000000"/>
                </a:solidFill>
                <a:effectLst/>
                <a:latin typeface="Calibri" panose="020F0502020204030204" pitchFamily="34" charset="0"/>
              </a:rPr>
              <a:t>oxymoroner</a:t>
            </a:r>
            <a:r>
              <a:rPr lang="nb-NO" sz="1800" b="0" i="0" u="none" strike="noStrike" dirty="0">
                <a:solidFill>
                  <a:srgbClr val="000000"/>
                </a:solidFill>
                <a:effectLst/>
                <a:latin typeface="Calibri" panose="020F0502020204030204" pitchFamily="34" charset="0"/>
              </a:rPr>
              <a:t>, som betyr at de er sammensatt av ord som kan oppleves som motsetninger. Tilfeldigheter er jo nettopp karakterisert ved at de ikke er planlagte. Usikkerhet oppfattes sikkert oftere som noe negativt enn som noe positivt. </a:t>
            </a:r>
          </a:p>
          <a:p>
            <a:pPr algn="l" rtl="0" fontAlgn="base"/>
            <a:endParaRPr lang="nb-NO" sz="1800" b="0" i="0" u="none" strike="noStrike" dirty="0">
              <a:solidFill>
                <a:srgbClr val="000000"/>
              </a:solidFill>
              <a:effectLst/>
              <a:latin typeface="Calibri" panose="020F0502020204030204" pitchFamily="34" charset="0"/>
            </a:endParaRPr>
          </a:p>
          <a:p>
            <a:pPr algn="l" rtl="0" fontAlgn="base"/>
            <a:r>
              <a:rPr lang="nb-NO" sz="1800" b="0" i="0" u="none" strike="noStrike" dirty="0" err="1">
                <a:solidFill>
                  <a:srgbClr val="000000"/>
                </a:solidFill>
                <a:effectLst/>
                <a:latin typeface="Calibri" panose="020F0502020204030204" pitchFamily="34" charset="0"/>
              </a:rPr>
              <a:t>Oxymoroner</a:t>
            </a:r>
            <a:r>
              <a:rPr lang="nb-NO" sz="1800" b="0" i="0" u="none" strike="noStrike" dirty="0">
                <a:solidFill>
                  <a:srgbClr val="000000"/>
                </a:solidFill>
                <a:effectLst/>
                <a:latin typeface="Calibri" panose="020F0502020204030204" pitchFamily="34" charset="0"/>
              </a:rPr>
              <a:t> er med på å vekke vår nysgjerrighet, men </a:t>
            </a:r>
            <a:r>
              <a:rPr lang="nb-NO" sz="1800" b="0" i="0" u="none" strike="noStrike" dirty="0" err="1">
                <a:solidFill>
                  <a:srgbClr val="000000"/>
                </a:solidFill>
                <a:effectLst/>
                <a:latin typeface="Calibri" panose="020F0502020204030204" pitchFamily="34" charset="0"/>
              </a:rPr>
              <a:t>oxymoroner</a:t>
            </a:r>
            <a:r>
              <a:rPr lang="nb-NO" sz="1800" b="0" i="0" u="none" strike="noStrike" dirty="0">
                <a:solidFill>
                  <a:srgbClr val="000000"/>
                </a:solidFill>
                <a:effectLst/>
                <a:latin typeface="Calibri" panose="020F0502020204030204" pitchFamily="34" charset="0"/>
              </a:rPr>
              <a:t> viser også til dilemmaer eller spenninger, altså til noe som ikke helt lett kan løses. Det betyr at ordparene i modellen viser til områder for utforsking og læring, hvor det </a:t>
            </a:r>
            <a:r>
              <a:rPr lang="nb-NO" sz="1800" b="0" i="1" u="none" strike="noStrike" dirty="0">
                <a:solidFill>
                  <a:srgbClr val="000000"/>
                </a:solidFill>
                <a:effectLst/>
                <a:latin typeface="Calibri" panose="020F0502020204030204" pitchFamily="34" charset="0"/>
              </a:rPr>
              <a:t>ikke</a:t>
            </a:r>
            <a:r>
              <a:rPr lang="nb-NO" sz="1800" b="0" i="0" u="none" strike="noStrike" dirty="0">
                <a:solidFill>
                  <a:srgbClr val="000000"/>
                </a:solidFill>
                <a:effectLst/>
                <a:latin typeface="Calibri" panose="020F0502020204030204" pitchFamily="34" charset="0"/>
              </a:rPr>
              <a:t> er en forventning om at de løses en gang for alle. Forventningen er heller at den felles utforskingen og læringen bidrar til refleksjon, til at den enkelte ser nye muligheter for hvordan dilemmaer og spenninger kan håndteres, og at han eller hun finner sin vei videre. Det kan skje vel vitende om at dilemmaer og spenninger fortsatt er en del av tilværelsen og den daglige livsførselen, og er noe som kan aktualiseres i neste overgang mellom utdanning og arbeid, eller i livet generelt. En forventning er at gjennom opplevelser av å håndtere noe, bygges karrierekompetansene, og neste gang spenninger eller dilemmaer presser seg på, vil personen være bedre rustet til å møte dem.</a:t>
            </a:r>
            <a:r>
              <a:rPr lang="da-DK" sz="1800" b="0" i="0" dirty="0">
                <a:solidFill>
                  <a:srgbClr val="444444"/>
                </a:solidFill>
                <a:effectLst/>
                <a:latin typeface="Calibri" panose="020F0502020204030204" pitchFamily="34" charset="0"/>
              </a:rPr>
              <a:t>​</a:t>
            </a:r>
            <a:endParaRPr lang="da-DK" b="0" i="0" dirty="0">
              <a:solidFill>
                <a:srgbClr val="444444"/>
              </a:solidFill>
              <a:effectLst/>
              <a:latin typeface="Calibri" panose="020F0502020204030204" pitchFamily="34" charset="0"/>
            </a:endParaRPr>
          </a:p>
          <a:p>
            <a:pPr algn="l" rtl="0" fontAlgn="base"/>
            <a:r>
              <a:rPr lang="nb-NO" sz="1800" b="0" i="0" dirty="0">
                <a:solidFill>
                  <a:srgbClr val="444444"/>
                </a:solidFill>
                <a:effectLst/>
                <a:latin typeface="Calibri" panose="020F0502020204030204" pitchFamily="34" charset="0"/>
              </a:rPr>
              <a:t>​</a:t>
            </a:r>
            <a:endParaRPr lang="nb-NO" b="0" i="0" dirty="0">
              <a:solidFill>
                <a:srgbClr val="444444"/>
              </a:solidFill>
              <a:effectLst/>
              <a:latin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16</a:t>
            </a:fld>
            <a:endParaRPr lang="nb-NO" dirty="0"/>
          </a:p>
        </p:txBody>
      </p:sp>
    </p:spTree>
    <p:extLst>
      <p:ext uri="{BB962C8B-B14F-4D97-AF65-F5344CB8AC3E}">
        <p14:creationId xmlns:p14="http://schemas.microsoft.com/office/powerpoint/2010/main" val="2893119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dirty="0">
                <a:solidFill>
                  <a:srgbClr val="000000"/>
                </a:solidFill>
                <a:effectLst/>
                <a:latin typeface="Verdana" panose="020B0604030504040204" pitchFamily="34" charset="0"/>
                <a:ea typeface="Verdana" panose="020B0604030504040204" pitchFamily="34" charset="0"/>
              </a:rPr>
              <a:t>Området tar utgangspunkt i at et menneske lever sitt liv i en gitt kontekst og at valg og handlinger skjer i samspill mellom egne ønsker, behov og interesser, og muligheter, krav og forventninger i den enkeltes omgivelser.</a:t>
            </a:r>
            <a:endParaRPr lang="nb-NO" b="1" dirty="0"/>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Området </a:t>
            </a:r>
            <a:r>
              <a:rPr lang="nb-NO" b="1" i="0" dirty="0">
                <a:solidFill>
                  <a:srgbClr val="000000"/>
                </a:solidFill>
                <a:effectLst/>
                <a:latin typeface="Source Sans Pro" panose="020B0503030403020204" pitchFamily="34" charset="0"/>
              </a:rPr>
              <a:t>Meg i kontekst </a:t>
            </a:r>
            <a:r>
              <a:rPr lang="nb-NO" b="0" i="0" dirty="0">
                <a:solidFill>
                  <a:srgbClr val="000000"/>
                </a:solidFill>
                <a:effectLst/>
                <a:latin typeface="Source Sans Pro" panose="020B0503030403020204" pitchFamily="34" charset="0"/>
              </a:rPr>
              <a:t>tar utgangspunkt i at den enkelte er seg selv, samtidig som hun eller han hele tiden lever i en sammenheng. Den sammenhengen kaller vi kontekst. Konteksten er både det nære i en familie, i et fellesskap, i et lokalsamfunn og i et større samfunn (for eksempel det norske samfunn eller det globale samfunn). Hvert menneske er i verden på en måte som er unik. Hvert menneskes væren i verden kan utforskes, og det er det som skjer under dette området for læring og utforsking. Utdanning og arbeid er inngangen til utforsking her, men derfra folder utforskingen seg ut, og kan i prinsippet inkludere alle sider av livet som den enkelte opplever som viktige i relasjon til utdanning og arbeid.</a:t>
            </a:r>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Området kan gi anledning til å se, analysere og forstå seg selv og de interessene, preferansene, motivasjonene og behovene man utvikler som en del av et samfunn med større fellesskaper og ulike kulturer. Det åpner opp for å forstå hvordan egen bakgrunn kan påvirke liv og valg i forhold til utdanning, arbeid og karriereønsker. Det kan dessuten bidra til å se og forstå hvordan omgivelser og de strukturene en er en del av, kan påvirke hvordan ens liv utfolder seg. Det kan også bety å vurdere hvordan en selv kan påvirke omgivelser og strukturer, og å avgjøre om de rammene en lever sitt liv innenfor, skal utfordres.</a:t>
            </a:r>
          </a:p>
          <a:p>
            <a:pPr algn="l"/>
            <a:endParaRPr lang="nb-NO" b="0" i="0" dirty="0">
              <a:solidFill>
                <a:srgbClr val="000000"/>
              </a:solidFill>
              <a:effectLst/>
              <a:latin typeface="Source Sans Pro" panose="020B0503030403020204" pitchFamily="34" charset="0"/>
            </a:endParaRPr>
          </a:p>
          <a:p>
            <a:pPr algn="l"/>
            <a:endParaRPr lang="nb-NO" b="0" i="0" dirty="0">
              <a:solidFill>
                <a:srgbClr val="000000"/>
              </a:solidFill>
              <a:effectLst/>
              <a:latin typeface="Source Sans Pro" panose="020B0503030403020204" pitchFamily="34" charset="0"/>
            </a:endParaRPr>
          </a:p>
          <a:p>
            <a:endParaRPr lang="nb-NO" dirty="0"/>
          </a:p>
        </p:txBody>
      </p:sp>
      <p:sp>
        <p:nvSpPr>
          <p:cNvPr id="4" name="Plassholder for lysbildenummer 3"/>
          <p:cNvSpPr>
            <a:spLocks noGrp="1"/>
          </p:cNvSpPr>
          <p:nvPr>
            <p:ph type="sldNum" sz="quarter" idx="5"/>
          </p:nvPr>
        </p:nvSpPr>
        <p:spPr/>
        <p:txBody>
          <a:bodyPr/>
          <a:lstStyle/>
          <a:p>
            <a:fld id="{976FCA3B-77EC-4110-889D-4F01D9BE7539}" type="slidenum">
              <a:rPr lang="nb-NO" smtClean="0"/>
              <a:t>17</a:t>
            </a:fld>
            <a:endParaRPr lang="nb-NO"/>
          </a:p>
        </p:txBody>
      </p:sp>
    </p:spTree>
    <p:extLst>
      <p:ext uri="{BB962C8B-B14F-4D97-AF65-F5344CB8AC3E}">
        <p14:creationId xmlns:p14="http://schemas.microsoft.com/office/powerpoint/2010/main" val="267159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18</a:t>
            </a:fld>
            <a:endParaRPr lang="nb-NO"/>
          </a:p>
        </p:txBody>
      </p:sp>
    </p:spTree>
    <p:extLst>
      <p:ext uri="{BB962C8B-B14F-4D97-AF65-F5344CB8AC3E}">
        <p14:creationId xmlns:p14="http://schemas.microsoft.com/office/powerpoint/2010/main" val="214101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dirty="0">
                <a:solidFill>
                  <a:srgbClr val="000000"/>
                </a:solidFill>
                <a:effectLst/>
                <a:latin typeface="Verdana" panose="020B0604030504040204" pitchFamily="34" charset="0"/>
              </a:rPr>
              <a:t>Området handler om </a:t>
            </a:r>
            <a:r>
              <a:rPr lang="nb-NO" sz="1200" b="1" i="0" dirty="0">
                <a:solidFill>
                  <a:srgbClr val="000000"/>
                </a:solidFill>
                <a:effectLst/>
                <a:latin typeface="Calibri" panose="020F0502020204030204" pitchFamily="34" charset="0"/>
              </a:rPr>
              <a:t>å utforske </a:t>
            </a:r>
            <a:r>
              <a:rPr lang="nb-NO" sz="1200" b="1" i="0" dirty="0">
                <a:solidFill>
                  <a:srgbClr val="000000"/>
                </a:solidFill>
                <a:effectLst/>
                <a:latin typeface="Verdana" panose="020B0604030504040204" pitchFamily="34" charset="0"/>
              </a:rPr>
              <a:t>krav om og behov for endring, sett opp mot </a:t>
            </a:r>
            <a:r>
              <a:rPr lang="nb-NO" sz="1200" b="1" i="0" dirty="0">
                <a:solidFill>
                  <a:srgbClr val="000000"/>
                </a:solidFill>
                <a:effectLst/>
                <a:latin typeface="Calibri" panose="020F0502020204030204" pitchFamily="34" charset="0"/>
              </a:rPr>
              <a:t>ønske om </a:t>
            </a:r>
            <a:r>
              <a:rPr lang="nb-NO" sz="1200" b="1" i="0" dirty="0">
                <a:solidFill>
                  <a:srgbClr val="000000"/>
                </a:solidFill>
                <a:effectLst/>
                <a:latin typeface="Verdana" panose="020B0604030504040204" pitchFamily="34" charset="0"/>
              </a:rPr>
              <a:t>stabilitet. Noen ganger kan dette stå i motsetning til hverandre, og da handler det om å finne ut hvordan man skal håndtere de dilemmaene det kan medføre. </a:t>
            </a:r>
          </a:p>
          <a:p>
            <a:endParaRPr lang="nb-NO" sz="1200" b="1" i="0" dirty="0">
              <a:solidFill>
                <a:srgbClr val="000000"/>
              </a:solidFill>
              <a:effectLst/>
              <a:latin typeface="Verdana" panose="020B0604030504040204" pitchFamily="34" charset="0"/>
            </a:endParaRPr>
          </a:p>
          <a:p>
            <a:pPr algn="l"/>
            <a:r>
              <a:rPr lang="nb-NO" b="0" i="0" dirty="0">
                <a:solidFill>
                  <a:srgbClr val="000000"/>
                </a:solidFill>
                <a:effectLst/>
                <a:latin typeface="Source Sans Pro" panose="020B0503030403020204" pitchFamily="34" charset="0"/>
              </a:rPr>
              <a:t>Endring og stabilitet tar utgangspunkt i at det å leve er å være i endring og jevnlig gå gjennom overganger. Mennesker opplever hele tiden endring, rett og slett fordi de er mennesker. Man går gjennom forskjellige faser i livet, ens biologi utvikler seg, man eldes. Ens verdier, ønsker og mål for livet kan gradvis forandre seg som følge av erfaringer og opplevelser gjennom livet. Endringer skjer i eget liv, og endringer skjer utenfor en selv, i ytre omstendigheter som kan påvirke ens egen livssituasjon. Endringer skjer som følge av bevisste valg, eller som følge av ytre hendelser og ulike typer institusjonelle overganger. I arbeidslivet skjer endringer for eksempel som følge av teknologisk utvikling, forandringer i arbeidets organisering, organisasjonsendringer med videre. Disse endringene kan påvirke den enkeltes situasjon, ønsker og muligheter og relevante i utforskingen av dette området.</a:t>
            </a:r>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I et liv og i et arbeidsliv kan man også oppleve stabilitet. Noen ganger veksler livet mellom perioder med endring og stabilitet. Det kan oppleves stabilt å være i en institusjonell sammenheng over lengre tid, for eksempel i et skoleløp. Og en kan oppleve endring i overgangene mellom forskjellige institusjoner (for eksempel overgang til nytt skolenivå). Andre ganger er det slik at når endring skjer på ett område, er det allikevel mulig å finne stabilitet på andre områder, for eksempel hvis man skifter arbeidsgiver og arbeidsmiljø, men oppgavene man utfører ikke er så annerledes.</a:t>
            </a:r>
          </a:p>
          <a:p>
            <a:endParaRPr lang="nb-NO" sz="1200" b="0" i="0" dirty="0">
              <a:solidFill>
                <a:srgbClr val="000000"/>
              </a:solidFill>
              <a:effectLst/>
              <a:latin typeface="Verdana" panose="020B0604030504040204" pitchFamily="34" charset="0"/>
            </a:endParaRPr>
          </a:p>
          <a:p>
            <a:endParaRPr lang="nb-NO" sz="1200" b="1" i="0" dirty="0">
              <a:solidFill>
                <a:srgbClr val="000000"/>
              </a:solidFill>
              <a:effectLst/>
              <a:latin typeface="Verdana" panose="020B0604030504040204" pitchFamily="34" charset="0"/>
            </a:endParaRPr>
          </a:p>
          <a:p>
            <a:endParaRPr lang="nb-NO" b="1" dirty="0"/>
          </a:p>
        </p:txBody>
      </p:sp>
      <p:sp>
        <p:nvSpPr>
          <p:cNvPr id="4" name="Plassholder for lysbildenummer 3"/>
          <p:cNvSpPr>
            <a:spLocks noGrp="1"/>
          </p:cNvSpPr>
          <p:nvPr>
            <p:ph type="sldNum" sz="quarter" idx="5"/>
          </p:nvPr>
        </p:nvSpPr>
        <p:spPr/>
        <p:txBody>
          <a:bodyPr/>
          <a:lstStyle/>
          <a:p>
            <a:fld id="{976FCA3B-77EC-4110-889D-4F01D9BE7539}" type="slidenum">
              <a:rPr lang="nb-NO" smtClean="0"/>
              <a:t>19</a:t>
            </a:fld>
            <a:endParaRPr lang="nb-NO"/>
          </a:p>
        </p:txBody>
      </p:sp>
    </p:spTree>
    <p:extLst>
      <p:ext uri="{BB962C8B-B14F-4D97-AF65-F5344CB8AC3E}">
        <p14:creationId xmlns:p14="http://schemas.microsoft.com/office/powerpoint/2010/main" val="422742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20</a:t>
            </a:fld>
            <a:endParaRPr lang="nb-NO"/>
          </a:p>
        </p:txBody>
      </p:sp>
    </p:spTree>
    <p:extLst>
      <p:ext uri="{BB962C8B-B14F-4D97-AF65-F5344CB8AC3E}">
        <p14:creationId xmlns:p14="http://schemas.microsoft.com/office/powerpoint/2010/main" val="214916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standardpresentasjon om Nasjonalt kvalitetsrammeverk for karriereveiledning, laget av Kompetanse Norge.</a:t>
            </a:r>
          </a:p>
          <a:p>
            <a:endParaRPr lang="nb-NO" dirty="0"/>
          </a:p>
          <a:p>
            <a:r>
              <a:rPr lang="nb-NO" dirty="0"/>
              <a:t>Vi anbefaler at du setter deg godt inn i innholdet i rammeverket før du skal presentere det. Det kan du gjøre enten ved å lese fagrapporten eller bruke nettstedet Kvalitet i karriereveiledning: </a:t>
            </a:r>
          </a:p>
          <a:p>
            <a:r>
              <a:rPr lang="nb-NO" dirty="0"/>
              <a:t>https://www.kompetansenorge.no/kvalitet-i-karriere/</a:t>
            </a:r>
          </a:p>
          <a:p>
            <a:endParaRPr lang="nb-NO" dirty="0"/>
          </a:p>
          <a:p>
            <a:r>
              <a:rPr lang="nb-NO" dirty="0"/>
              <a:t>Du som skal holde en presentasjon står fritt til å bruke de arkene du ønsker presentasjonen, men arkene skal ikke redigeres. </a:t>
            </a:r>
          </a:p>
          <a:p>
            <a:r>
              <a:rPr lang="nb-NO" dirty="0"/>
              <a:t>Det er ikke anledning til å bruke illustrasjonene som ligger i denne presentasjonen i andre sammenhenger enn i forbindelse med presentasjon av rammeverket. </a:t>
            </a:r>
          </a:p>
          <a:p>
            <a:endParaRPr lang="nb-NO" dirty="0"/>
          </a:p>
          <a:p>
            <a:r>
              <a:rPr lang="nb-NO" dirty="0"/>
              <a:t>Lykke til med din presentasjon! </a:t>
            </a:r>
          </a:p>
          <a:p>
            <a:r>
              <a:rPr lang="nb-NO" dirty="0"/>
              <a:t>Ta kontakt med oss på redaktor.kik@kompetansenorge.no ved spørsmål.</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2</a:t>
            </a:fld>
            <a:endParaRPr lang="nb-NO" dirty="0"/>
          </a:p>
        </p:txBody>
      </p:sp>
    </p:spTree>
    <p:extLst>
      <p:ext uri="{BB962C8B-B14F-4D97-AF65-F5344CB8AC3E}">
        <p14:creationId xmlns:p14="http://schemas.microsoft.com/office/powerpoint/2010/main" val="165316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ea typeface="Verdana" panose="020B0604030504040204" pitchFamily="34" charset="0"/>
              </a:rPr>
              <a:t>O</a:t>
            </a:r>
            <a:r>
              <a:rPr lang="nb-NO" sz="1200" b="1" i="0">
                <a:effectLst/>
                <a:ea typeface="Verdana" panose="020B0604030504040204" pitchFamily="34" charset="0"/>
              </a:rPr>
              <a:t>mrådet handler om å se og analysere hvordan livet utvikler seg i møtet mellom valg - altså det man selv kan påvirke, og tilfeldigheter som oppstår - altså det som «skjer med en selv».</a:t>
            </a:r>
          </a:p>
          <a:p>
            <a:endParaRPr lang="nb-NO"/>
          </a:p>
          <a:p>
            <a:pPr algn="l"/>
            <a:r>
              <a:rPr lang="nb-NO" b="0" i="0">
                <a:solidFill>
                  <a:srgbClr val="000000"/>
                </a:solidFill>
                <a:effectLst/>
                <a:latin typeface="Source Sans Pro" panose="020B0503030403020204" pitchFamily="34" charset="0"/>
              </a:rPr>
              <a:t>Området retter søkelys mot det å ta valg, som er en helt sentral del av karriereutvikling. Gjennom et liv og en karriere vil et menneske oppleve mange ulike valgsituasjoner. På noen tidspunkter vil det være forventninger til at valg skal tas, for eksempel valg av utdanning, valg av spesialisering, valg av yrke. På andre tidspunkter vil valgene være mindre påvirket av omgivelsenes forventninger og i drevet frem etter eget initiativ.</a:t>
            </a:r>
          </a:p>
          <a:p>
            <a:pPr algn="l"/>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Området retter også oppmerksomhet mot de tilfeldighetene som kan ha innflytelse på hvordan livet utvikler seg når det kommer til utdanning og jobb. Tilfeldigheter er det mange av i et liv, fordi livet ikke leves uavhengig av andre mennesker og/eller hendelser. Tilfeldigheter kan sees på som «feil», men det er også mulig å undersøke hvordan tilfeldigheter kan ha innflytelse på veien gjennom utdanning og jobb på positive måter.</a:t>
            </a:r>
          </a:p>
          <a:p>
            <a:pPr algn="l"/>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Når man ser valg og tilfeldigheter i sammenheng rettes oppmerksomhet mot at valg ikke tas i vakuum, men påvirkes av ulike ytre faktorer, eller tilfeldigheter. Man kan undersøke hvordan tilfeldigheter kan ha spilt inn på tidligere valg. En kan også rette oppmerksomhet mot at når en tilfeldighet oppstår, kan valget ligge i hvordan man velger å handle. Området kan også øke oppmerksomhet på at ikke alt i livet kan styres av egne (frie) valg, men at noen ganger vil andre, ytre krefter spille inn og påvirke situasjonen. Da kan utfordringen være å finne måter å håndtere tilfeldigheter på, og tilpasse handlinger og valg slik at tilfeldighetene blir konstruktive.</a:t>
            </a:r>
          </a:p>
          <a:p>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21</a:t>
            </a:fld>
            <a:endParaRPr lang="nb-NO"/>
          </a:p>
        </p:txBody>
      </p:sp>
    </p:spTree>
    <p:extLst>
      <p:ext uri="{BB962C8B-B14F-4D97-AF65-F5344CB8AC3E}">
        <p14:creationId xmlns:p14="http://schemas.microsoft.com/office/powerpoint/2010/main" val="2865345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22</a:t>
            </a:fld>
            <a:endParaRPr lang="nb-NO"/>
          </a:p>
        </p:txBody>
      </p:sp>
    </p:spTree>
    <p:extLst>
      <p:ext uri="{BB962C8B-B14F-4D97-AF65-F5344CB8AC3E}">
        <p14:creationId xmlns:p14="http://schemas.microsoft.com/office/powerpoint/2010/main" val="1226766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solidFill>
                  <a:srgbClr val="000000"/>
                </a:solidFill>
                <a:latin typeface="Veranda"/>
                <a:ea typeface="Source Sans Pro" panose="020B0503030403020204" pitchFamily="34" charset="0"/>
              </a:rPr>
              <a:t>O</a:t>
            </a:r>
            <a:r>
              <a:rPr lang="nb-NO" sz="1200" b="1" i="0">
                <a:solidFill>
                  <a:srgbClr val="000000"/>
                </a:solidFill>
                <a:effectLst/>
                <a:latin typeface="Veranda"/>
                <a:ea typeface="Source Sans Pro" panose="020B0503030403020204" pitchFamily="34" charset="0"/>
              </a:rPr>
              <a:t>mrådet handler om å undersøke den enkeltes muligheter og begrensninger og se hvordan disse kan innvirke på valg og handlinger. </a:t>
            </a:r>
            <a:endParaRPr lang="nb-NO" sz="1000" b="1"/>
          </a:p>
          <a:p>
            <a:endParaRPr lang="nb-NO"/>
          </a:p>
          <a:p>
            <a:pPr algn="l"/>
            <a:r>
              <a:rPr lang="nb-NO" b="0" i="0">
                <a:solidFill>
                  <a:srgbClr val="000000"/>
                </a:solidFill>
                <a:effectLst/>
                <a:latin typeface="Source Sans Pro" panose="020B0503030403020204" pitchFamily="34" charset="0"/>
              </a:rPr>
              <a:t>Det handler blant annet om å finne og utforske muligheter og avklare hvilken mulighetshorisont den enkelte har. Med mulighetshorisont menes det som er innenfor den enkeltes horisont, det vil si det han eller hun kjenner til og vurderer når det kommer til muligheter for utdanning og arbeid. Denne horisonten kan være vid eller smal. Den kan avgrenses av kunnskap og tidligere erfaringer, av ideer og forestillinger om utdanning og arbeid, og av normer og forventninger i den kontekst man er en del av.</a:t>
            </a:r>
          </a:p>
          <a:p>
            <a:pPr algn="l"/>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I området utforskes også begrensningene som kan være til stede. De kan være knyttet til den enkeltes situasjon eller til samfunnsmessige betingelser som kan sette begrensninger for den enkeltes valg, handlinger og deltakelse (for eksempel inntakskrav, språkkunnskaper, tilgang på jobber i en bransje og så videre). Det kan være relevant å undersøke om opplevde begrensninger etter nærmere vurdering ikke er reelle begrensninger. Området gir anledning til å undersøke begrensninger med tanke på å utvide handlingsalternativer.</a:t>
            </a:r>
          </a:p>
          <a:p>
            <a:pPr algn="l"/>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Når man ser muligheter og begrensninger i sammenheng, undersøker man handlingsalternativer/muligheter sett opp mot mulige begrensninger. Det betyr å undersøke begrensninger og hvordan man kan forstå disse, for å kunne utvide hvilke muligheter en opplever som aktuelle. Noen begrensninger kan endres gjennom egne valg og handlinger, for eksempel å ta et opp et fag for å fullføre en utdanning. Andre begrensninger er vanskeligere å forandre, som for eksempel tilgangen på ledige stillinger i den delen av landet man bor, eller helsemessige begrensninger. Når muligheter og begrensninger blir analysert samtidig, kan det gi mulighet for en mer reell vurdering av hvilke valg og handlinger som kan være aktuelle.</a:t>
            </a:r>
          </a:p>
          <a:p>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23</a:t>
            </a:fld>
            <a:endParaRPr lang="nb-NO"/>
          </a:p>
        </p:txBody>
      </p:sp>
    </p:spTree>
    <p:extLst>
      <p:ext uri="{BB962C8B-B14F-4D97-AF65-F5344CB8AC3E}">
        <p14:creationId xmlns:p14="http://schemas.microsoft.com/office/powerpoint/2010/main" val="83658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24</a:t>
            </a:fld>
            <a:endParaRPr lang="nb-NO"/>
          </a:p>
        </p:txBody>
      </p:sp>
    </p:spTree>
    <p:extLst>
      <p:ext uri="{BB962C8B-B14F-4D97-AF65-F5344CB8AC3E}">
        <p14:creationId xmlns:p14="http://schemas.microsoft.com/office/powerpoint/2010/main" val="1160859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a:solidFill>
                  <a:srgbClr val="000000"/>
                </a:solidFill>
                <a:effectLst/>
              </a:rPr>
              <a:t>Området setter søkelys på det å balansere tilpasning og motstand i utdanning og arbeid. Det gir anledning til å undersøke om det er konflikter i balansen mellom tilpasning og motstand, og å lete etter måter å håndtere det på.  </a:t>
            </a:r>
          </a:p>
          <a:p>
            <a:endParaRPr lang="nb-NO" b="1"/>
          </a:p>
          <a:p>
            <a:pPr algn="l"/>
            <a:r>
              <a:rPr lang="nb-NO" b="0" i="0">
                <a:solidFill>
                  <a:srgbClr val="000000"/>
                </a:solidFill>
                <a:effectLst/>
                <a:latin typeface="Source Sans Pro" panose="020B0503030403020204" pitchFamily="34" charset="0"/>
              </a:rPr>
              <a:t>I mange situasjoner er det en forventning at den enkelte tilpasser seg, for eksempel til utdanningssystemets struktur eller til arbeidslivets forventninger og krav. Dette kan være helt uproblematisk. Men i noen situasjoner kan den enkelte ha behov for å yte motstand mot forventninger til tilpasninger som går imot egne ønsker, behov, verdier, holdninger eller integritet. I utdanning, arbeidsliv og karriere kan det foregå en kontinuerlig «forhandling» mellom tilpasning og motstand. I noen situasjoner kan de to komme i motsetning til hverandre, og et valg må tas. Da kan det bli nødvendig å vurdere om man for eksempel skal tilpasse seg nye krav i en jobb, eller slutte, eller om man skal fullføre en utdanning man har mistet interesse for.</a:t>
            </a:r>
          </a:p>
          <a:p>
            <a:pPr algn="l"/>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Området handler om å undersøke hvor grensen for tilpasning kan ligge, sett fra eget ståsted. Det gir også anledning til å overveie positive og negative konsekvenser av å motsette seg endring og tilpasning. Det kan bety å avklare mulige behov for stabilitet i en situasjon der endring er forventet eller påkrevet. Det kan innebære å vite hvordan man kan yte motstand mot endring, hva som kan være en hensiktsmessig handling, valg eller strategi i en gitt endringssituasjon, hva som kan gjøres alene, og hva som kan gjøres i fellesskapet.</a:t>
            </a:r>
          </a:p>
          <a:p>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25</a:t>
            </a:fld>
            <a:endParaRPr lang="nb-NO"/>
          </a:p>
        </p:txBody>
      </p:sp>
    </p:spTree>
    <p:extLst>
      <p:ext uri="{BB962C8B-B14F-4D97-AF65-F5344CB8AC3E}">
        <p14:creationId xmlns:p14="http://schemas.microsoft.com/office/powerpoint/2010/main" val="57928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buFontTx/>
              <a:buNone/>
            </a:pPr>
            <a:endParaRPr lang="nb-NO"/>
          </a:p>
        </p:txBody>
      </p:sp>
      <p:sp>
        <p:nvSpPr>
          <p:cNvPr id="4" name="Plassholder for lysbildenummer 3"/>
          <p:cNvSpPr>
            <a:spLocks noGrp="1"/>
          </p:cNvSpPr>
          <p:nvPr>
            <p:ph type="sldNum" sz="quarter" idx="5"/>
          </p:nvPr>
        </p:nvSpPr>
        <p:spPr/>
        <p:txBody>
          <a:bodyPr/>
          <a:lstStyle/>
          <a:p>
            <a:fld id="{976FCA3B-77EC-4110-889D-4F01D9BE7539}" type="slidenum">
              <a:rPr lang="nb-NO" smtClean="0"/>
              <a:t>26</a:t>
            </a:fld>
            <a:endParaRPr lang="nb-NO"/>
          </a:p>
        </p:txBody>
      </p:sp>
    </p:spTree>
    <p:extLst>
      <p:ext uri="{BB962C8B-B14F-4D97-AF65-F5344CB8AC3E}">
        <p14:creationId xmlns:p14="http://schemas.microsoft.com/office/powerpoint/2010/main" val="2584078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27</a:t>
            </a:fld>
            <a:endParaRPr lang="nb-NO" dirty="0"/>
          </a:p>
        </p:txBody>
      </p:sp>
    </p:spTree>
    <p:extLst>
      <p:ext uri="{BB962C8B-B14F-4D97-AF65-F5344CB8AC3E}">
        <p14:creationId xmlns:p14="http://schemas.microsoft.com/office/powerpoint/2010/main" val="2039840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Karrierelæringsaktiviteter:</a:t>
            </a:r>
            <a:br>
              <a:rPr lang="nb-NO" dirty="0"/>
            </a:br>
            <a:r>
              <a:rPr lang="nb-NO" dirty="0"/>
              <a:t>For at aktivitetene skal kunne betegnes som en karrierelæringsaktivitet, må et av målene for aktiviteten være at den enkelte utvikler karrierekompetanse. Når aktivitetene på den måten skal understøtte karrierelæring, må den som tilrettelegger aktiviteten, gjøre pedagogiske overveielser, og analysere og vurdere hvordan aktiviteten kan bidra til utvikling av karrierekompetanse. </a:t>
            </a:r>
          </a:p>
          <a:p>
            <a:endParaRPr lang="nb-NO" dirty="0"/>
          </a:p>
          <a:p>
            <a:r>
              <a:rPr lang="nb-NO" dirty="0"/>
              <a:t>Det er i utgangspunktet ingen grenser for hvilke typer ressurser man kan benytte i karrierelæring, det avgjørende er veilederens innsats for å tilpasse ressursene på en måte som kan fremme læring for den enkelte. Det kan være ressurser som er utviklet spesielt med tanke på å støtte karrierelæring. Eller det kan være ressurser som er utviklet til andre formål, men som tilpasses karrierelæring. Det kan også være metoder, verktøy, programmer og opplegg man allerede bruker, som kan endres og tilpasses for at de i større grad kan bidra til læring. Uansett om man bruker eksisterende ressurser eller tar i bruk ressurser utviklet spesielt, må de tilpasses slik at de fungerer og oppleves relevant for den enkelte person eller målgruppe. </a:t>
            </a:r>
          </a:p>
          <a:p>
            <a:endParaRPr lang="nb-NO" dirty="0"/>
          </a:p>
          <a:p>
            <a:r>
              <a:rPr lang="nb-NO" dirty="0"/>
              <a:t>Hvilke karrierekompetanser den enkelte kan ha nytte av å utvikle eller bevisstgjøre seg og ta i bruk, vil variere avhengig av den enkeltes utgangspunkt, personlige situasjon, mål og ytre omstendigheter. Den som tilrettelegger, har med andre ord et pedagogisk ansvar for å vurdere om aktiviteten kan gi et læringsutbytte som er relevant for deltakeren. </a:t>
            </a:r>
          </a:p>
          <a:p>
            <a:endParaRPr lang="nb-NO" dirty="0"/>
          </a:p>
          <a:p>
            <a:r>
              <a:rPr lang="nb-NO" b="1" dirty="0"/>
              <a:t>Former for karrierelæring:</a:t>
            </a:r>
          </a:p>
          <a:p>
            <a:r>
              <a:rPr lang="nb-NO" dirty="0"/>
              <a:t>Karrierelæring kan struktureres som </a:t>
            </a:r>
            <a:r>
              <a:rPr lang="nb-NO" b="1" dirty="0"/>
              <a:t>undervisning</a:t>
            </a:r>
            <a:r>
              <a:rPr lang="nb-NO" dirty="0"/>
              <a:t>, for eksempel i fag, eller som egne opplæringsprogrammer, på engelsk kalt </a:t>
            </a:r>
            <a:r>
              <a:rPr lang="nb-NO" dirty="0" err="1"/>
              <a:t>career</a:t>
            </a:r>
            <a:r>
              <a:rPr lang="nb-NO" dirty="0"/>
              <a:t> </a:t>
            </a:r>
            <a:r>
              <a:rPr lang="nb-NO" dirty="0" err="1"/>
              <a:t>education</a:t>
            </a:r>
            <a:r>
              <a:rPr lang="nb-NO" dirty="0"/>
              <a:t>. Thomsen og </a:t>
            </a:r>
            <a:r>
              <a:rPr lang="nb-NO" dirty="0" err="1"/>
              <a:t>Skovhus</a:t>
            </a:r>
            <a:r>
              <a:rPr lang="nb-NO" dirty="0"/>
              <a:t> (2016) foreslår karriereundervisning som nordisk oversettelse. Karriereundervisning blir da en betegnelse på den karrierelæringen som foregår i en definert undervisningssituasjon, typisk skole eller annet opplæringsprogram. I karriereundervisning i skole/opplæringssetting kan karrierelæring også inngå som del av skolens øvrige tilbud.</a:t>
            </a:r>
          </a:p>
          <a:p>
            <a:endParaRPr lang="nb-NO" dirty="0"/>
          </a:p>
          <a:p>
            <a:r>
              <a:rPr lang="nb-NO" dirty="0"/>
              <a:t>Karrierelæring kan være integrert i </a:t>
            </a:r>
            <a:r>
              <a:rPr lang="nb-NO" b="1" dirty="0"/>
              <a:t>andre typer kurs eller opplæring</a:t>
            </a:r>
            <a:r>
              <a:rPr lang="nb-NO" dirty="0"/>
              <a:t>. Det kan være jobbsøkerkurs, ulike kurs i regi av Nav eller arbeids- og inkluderingsbedrift, opplæring av nyankomne innvandrere i introduksjonsprogrammet og lignende. For å legge til rette for karrierelæring i slike typer kurs krever det en bevisst målsetning om at deltakerne skal tilegne seg karrierekompetanse.</a:t>
            </a:r>
          </a:p>
          <a:p>
            <a:endParaRPr lang="nb-NO" dirty="0"/>
          </a:p>
          <a:p>
            <a:r>
              <a:rPr lang="nb-NO" dirty="0"/>
              <a:t>Individuell karriereveiledning og gruppeveiledning kan også ha karrierelæring som mål. </a:t>
            </a:r>
          </a:p>
          <a:p>
            <a:endParaRPr lang="nb-NO" dirty="0"/>
          </a:p>
          <a:p>
            <a:r>
              <a:rPr lang="nb-NO" dirty="0"/>
              <a:t>Les mer i kapittel 3.3.2 i Rapporten: https://www.kompetansenorge.no/globalassets/kvalitet-i-karriere/rapport_-nasjonalt_kvalitetsrammeverk_for_karriereveiledning.pdf </a:t>
            </a:r>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F1B15-0B0A-FB4E-95E9-0B5F10908BE3}"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971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000000"/>
                </a:solidFill>
                <a:effectLst/>
                <a:latin typeface="Source Sans Pro" panose="020B0503030403020204" pitchFamily="34" charset="0"/>
              </a:rPr>
              <a:t>Metodefrihet: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Et viktig prinsipp er veilederens </a:t>
            </a:r>
            <a:r>
              <a:rPr lang="nb-NO" b="1" i="0" dirty="0">
                <a:solidFill>
                  <a:srgbClr val="000000"/>
                </a:solidFill>
                <a:effectLst/>
                <a:latin typeface="Source Sans Pro" panose="020B0503030403020204" pitchFamily="34" charset="0"/>
              </a:rPr>
              <a:t>metodefrihet. </a:t>
            </a:r>
            <a:r>
              <a:rPr lang="nb-NO" b="0" i="0" dirty="0">
                <a:solidFill>
                  <a:srgbClr val="000000"/>
                </a:solidFill>
                <a:effectLst/>
                <a:latin typeface="Source Sans Pro" panose="020B0503030403020204" pitchFamily="34" charset="0"/>
              </a:rPr>
              <a:t>Det betyr at det er den/de som har ansvar for karrierelæringen, som selv vurderer og velger hvordan man best tilrettelegger for læring. Veilederen vil alltid vil være den nærmeste til å kunne vurdere det, både på bakgrunn av kjennskap til deltakerens situasjon og læringens kontekst. Det finnes med andre ord ikke én spesiell, riktig og anbefalt metode for karrierelæring, på samme måte som i annen pedagogisk virksomhet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Utdyping: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altså veilederen som har ansvar for å vurdere hvordan en best mulig læringsprosess kan utformes, hva som skal være målet for læringen, hvilke læringsaktiviteter som kan være relevante, og hvilke verktøy, grep og metoder som kan benyttes. Et viktig prinsipp er veilederens metodefrihet. Det betyr at det er den/de som har ansvar for karrierelæringen, som selv vurderer og velger hvordan man best tilrettelegger for læring. Modellen gir dermed ingen direkte anvisninger om hva som er den rette eller beste metoden å bedrive karrierelæring på. Dette er både begrunnet i et prinsipp om at veilederen alltid vil være den nærmeste til å kunne vurdere det, både på bakgrunn av kjennskap til deltakerens situasjon og læringens kontekst. Det er også begrunnet i et prinsipp om at det ikke finnes én spesiell, riktig og anbefalt metode for karrierelæring, på samme måte som i annen pedagogisk virksomhet. Å holde fram prinsippet om metodefrihet er også begrunnet i at modellen skal kunne brukes i flere sektorer og i mange sammenhenger der læringens kontekst er helt ulik.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det fremheves at veilederen er den profesjonelle part, som har ansvar for læringen, og det insisteres på at det må være metodefrihet, betyr det at de som leder og tilrettelegger for karrierelæring, må ha tilstrekkelig </a:t>
            </a:r>
            <a:r>
              <a:rPr lang="nb-NO" b="1" dirty="0"/>
              <a:t>kompetanse</a:t>
            </a:r>
            <a:r>
              <a:rPr lang="nb-NO" dirty="0"/>
              <a:t> til å vurdere hvordan karrierelæringen kan legges opp slik at læringsutbyttet blir godt og relevant.</a:t>
            </a:r>
            <a:endParaRPr lang="nb-NO" b="0" i="0" dirty="0">
              <a:solidFill>
                <a:srgbClr val="000000"/>
              </a:solidFill>
              <a:effectLst/>
              <a:latin typeface="Source Sans Pro" panose="020B0503030403020204" pitchFamily="34"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F1B15-0B0A-FB4E-95E9-0B5F10908BE3}"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553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fontAlgn="base"/>
            <a:r>
              <a:rPr lang="nb-NO" b="0" i="1" dirty="0">
                <a:solidFill>
                  <a:srgbClr val="000000"/>
                </a:solidFill>
                <a:effectLst/>
                <a:latin typeface="Source Sans Pro" panose="020B0503030403020204" pitchFamily="34" charset="0"/>
              </a:rPr>
              <a:t>Din karrierelæring</a:t>
            </a:r>
            <a:r>
              <a:rPr lang="nb-NO" b="0" i="0" dirty="0">
                <a:solidFill>
                  <a:srgbClr val="000000"/>
                </a:solidFill>
                <a:effectLst/>
                <a:latin typeface="Source Sans Pro" panose="020B0503030403020204" pitchFamily="34" charset="0"/>
              </a:rPr>
              <a:t> er et inspirasjonsverktøy for alle som er interessert i å lære mer om hvordan legge til rette for karrierelæring. I verktøyet får du både ideer og praktiske eksempler.</a:t>
            </a:r>
          </a:p>
          <a:p>
            <a:pPr algn="l" fontAlgn="base"/>
            <a:r>
              <a:rPr lang="nb-NO" b="0" i="0" dirty="0">
                <a:solidFill>
                  <a:srgbClr val="000000"/>
                </a:solidFill>
                <a:effectLst/>
                <a:latin typeface="Source Sans Pro" panose="020B0503030403020204" pitchFamily="34" charset="0"/>
              </a:rPr>
              <a:t>Verktøyet er utviklet med utgangspunkt i delen om </a:t>
            </a:r>
            <a:r>
              <a:rPr lang="nb-NO" b="0" i="0" dirty="0">
                <a:solidFill>
                  <a:srgbClr val="000000"/>
                </a:solidFill>
                <a:effectLst/>
                <a:latin typeface="Source Sans Pro" panose="020B0503030403020204" pitchFamily="34" charset="0"/>
                <a:hlinkClick r:id="rId3" tooltip="0"/>
              </a:rPr>
              <a:t>karrierekompetanse i Nasjonalt kvalitetsrammeverk for karriereveiledning</a:t>
            </a:r>
            <a:r>
              <a:rPr lang="nb-NO" b="0" i="0" dirty="0">
                <a:solidFill>
                  <a:srgbClr val="000000"/>
                </a:solidFill>
                <a:effectLst/>
                <a:latin typeface="Source Sans Pro" panose="020B0503030403020204" pitchFamily="34" charset="0"/>
              </a:rPr>
              <a:t> og det kan være lurt å sette seg inn i denne delen før du begynner å bruke verktøyet.</a:t>
            </a:r>
          </a:p>
          <a:p>
            <a:pPr algn="l" fontAlgn="base"/>
            <a:r>
              <a:rPr lang="nb-NO" b="0" i="0" dirty="0">
                <a:solidFill>
                  <a:srgbClr val="000000"/>
                </a:solidFill>
                <a:effectLst/>
                <a:latin typeface="Source Sans Pro" panose="020B0503030403020204" pitchFamily="34" charset="0"/>
              </a:rPr>
              <a:t>I verktøyet finner du de tre delene</a:t>
            </a:r>
          </a:p>
          <a:p>
            <a:pPr algn="l" fontAlgn="base">
              <a:buFont typeface="Arial" panose="020B0604020202020204" pitchFamily="34" charset="0"/>
              <a:buChar char="•"/>
            </a:pPr>
            <a:r>
              <a:rPr lang="nb-NO" b="0" i="0" dirty="0">
                <a:solidFill>
                  <a:srgbClr val="000000"/>
                </a:solidFill>
                <a:effectLst/>
                <a:latin typeface="Source Sans Pro" panose="020B0503030403020204" pitchFamily="34" charset="0"/>
              </a:rPr>
              <a:t>samtalestartere</a:t>
            </a:r>
          </a:p>
          <a:p>
            <a:pPr algn="l" fontAlgn="base">
              <a:buFont typeface="Arial" panose="020B0604020202020204" pitchFamily="34" charset="0"/>
              <a:buChar char="•"/>
            </a:pPr>
            <a:r>
              <a:rPr lang="nb-NO" b="0" i="0" dirty="0">
                <a:solidFill>
                  <a:srgbClr val="000000"/>
                </a:solidFill>
                <a:effectLst/>
                <a:latin typeface="Source Sans Pro" panose="020B0503030403020204" pitchFamily="34" charset="0"/>
              </a:rPr>
              <a:t>karrierelæringsaktiviteter</a:t>
            </a:r>
          </a:p>
          <a:p>
            <a:pPr algn="l" fontAlgn="base">
              <a:buFont typeface="Arial" panose="020B0604020202020204" pitchFamily="34" charset="0"/>
              <a:buChar char="•"/>
            </a:pPr>
            <a:r>
              <a:rPr lang="nb-NO" b="0" i="0" dirty="0">
                <a:solidFill>
                  <a:srgbClr val="000000"/>
                </a:solidFill>
                <a:effectLst/>
                <a:latin typeface="Source Sans Pro" panose="020B0503030403020204" pitchFamily="34" charset="0"/>
              </a:rPr>
              <a:t>kollegarefleksjon</a:t>
            </a:r>
          </a:p>
          <a:p>
            <a:pPr algn="l" fontAlgn="base"/>
            <a:r>
              <a:rPr lang="nb-NO" b="0" i="0" dirty="0">
                <a:solidFill>
                  <a:srgbClr val="000000"/>
                </a:solidFill>
                <a:effectLst/>
                <a:latin typeface="Source Sans Pro" panose="020B0503030403020204" pitchFamily="34" charset="0"/>
              </a:rPr>
              <a:t>Verktøyet tar utgangspunkt i</a:t>
            </a:r>
            <a:r>
              <a:rPr lang="nb-NO" b="0" i="0" dirty="0">
                <a:solidFill>
                  <a:srgbClr val="000000"/>
                </a:solidFill>
                <a:effectLst/>
                <a:latin typeface="Source Sans Pro" panose="020B0503030403020204" pitchFamily="34" charset="0"/>
                <a:hlinkClick r:id="rId4" tooltip="0"/>
              </a:rPr>
              <a:t> modellen Karrierelæring i kontekst</a:t>
            </a:r>
            <a:r>
              <a:rPr lang="nb-NO" b="0" i="0" dirty="0">
                <a:solidFill>
                  <a:srgbClr val="000000"/>
                </a:solidFill>
                <a:effectLst/>
                <a:latin typeface="Source Sans Pro" panose="020B0503030403020204" pitchFamily="34" charset="0"/>
              </a:rPr>
              <a:t>, og innholdet er sortert etter </a:t>
            </a:r>
            <a:r>
              <a:rPr lang="nb-NO" b="0" i="0" dirty="0">
                <a:solidFill>
                  <a:srgbClr val="000000"/>
                </a:solidFill>
                <a:effectLst/>
                <a:latin typeface="Source Sans Pro" panose="020B0503030403020204" pitchFamily="34" charset="0"/>
                <a:hlinkClick r:id="rId5" tooltip="0"/>
              </a:rPr>
              <a:t>de fem karriereknapene.</a:t>
            </a:r>
            <a:endParaRPr lang="nb-NO" b="0" i="0" dirty="0">
              <a:solidFill>
                <a:srgbClr val="000000"/>
              </a:solidFill>
              <a:effectLst/>
              <a:latin typeface="Source Sans Pro" panose="020B0503030403020204" pitchFamily="34" charset="0"/>
            </a:endParaRPr>
          </a:p>
          <a:p>
            <a:pPr algn="l" fontAlgn="base"/>
            <a:r>
              <a:rPr lang="nb-NO" b="0" i="0" dirty="0">
                <a:solidFill>
                  <a:srgbClr val="000000"/>
                </a:solidFill>
                <a:effectLst/>
                <a:latin typeface="Source Sans Pro" panose="020B0503030403020204" pitchFamily="34" charset="0"/>
              </a:rPr>
              <a:t>Karriereknappene gjør det mulig å utforske spenninger og dilemmaer som kan være til stede når en veisøker skal håndtere liv, læring og arbeid i forandring og overganger.  Det å utforske temaene i karriereknappene gjennom verktøyet</a:t>
            </a:r>
            <a:r>
              <a:rPr lang="nb-NO" b="0" i="1" dirty="0">
                <a:solidFill>
                  <a:srgbClr val="000000"/>
                </a:solidFill>
                <a:effectLst/>
                <a:latin typeface="Source Sans Pro" panose="020B0503030403020204" pitchFamily="34" charset="0"/>
              </a:rPr>
              <a:t> Din karrierelæring,</a:t>
            </a:r>
            <a:r>
              <a:rPr lang="nb-NO" b="0" i="0" dirty="0">
                <a:solidFill>
                  <a:srgbClr val="000000"/>
                </a:solidFill>
                <a:effectLst/>
                <a:latin typeface="Source Sans Pro" panose="020B0503030403020204" pitchFamily="34" charset="0"/>
              </a:rPr>
              <a:t> kan legge til rette for å jobbe med karrierelæring på en åpen, men likevel strukturert måte.</a:t>
            </a:r>
          </a:p>
          <a:p>
            <a:pPr algn="l" fontAlgn="base"/>
            <a:r>
              <a:rPr lang="nb-NO" b="0" i="0" dirty="0">
                <a:solidFill>
                  <a:srgbClr val="000000"/>
                </a:solidFill>
                <a:effectLst/>
                <a:latin typeface="Source Sans Pro" panose="020B0503030403020204" pitchFamily="34" charset="0"/>
              </a:rPr>
              <a:t>Du kan bruke verktøyet som forberedelse, til å få inspirasjon og ideer til å jobbe med karrierelæring, og som et utgangspunkt for egen eller felles faglig refleksjon. Innholdet i verktøyet er ment som eksempler og det er mange måter og metoder for å jobbe med karrierelæring. Innhold og aktiviteter må alltid tilpasses egen målgruppe og de rammebetingelsene du jobber innenfor.</a:t>
            </a:r>
          </a:p>
          <a:p>
            <a:pPr algn="l" fontAlgn="base"/>
            <a:r>
              <a:rPr lang="nb-NO" b="0" i="0" dirty="0">
                <a:solidFill>
                  <a:srgbClr val="000000"/>
                </a:solidFill>
                <a:effectLst/>
                <a:latin typeface="Source Sans Pro" panose="020B0503030403020204" pitchFamily="34" charset="0"/>
              </a:rPr>
              <a:t>Logg inn for å lagre arbeidet ditt. Det er kun du som har tilgang til innholdet du lagrer.</a:t>
            </a:r>
          </a:p>
        </p:txBody>
      </p:sp>
      <p:sp>
        <p:nvSpPr>
          <p:cNvPr id="4" name="Plassholder for lysbildenummer 3"/>
          <p:cNvSpPr>
            <a:spLocks noGrp="1"/>
          </p:cNvSpPr>
          <p:nvPr>
            <p:ph type="sldNum" sz="quarter" idx="5"/>
          </p:nvPr>
        </p:nvSpPr>
        <p:spPr/>
        <p:txBody>
          <a:bodyPr/>
          <a:lstStyle/>
          <a:p>
            <a:fld id="{F90F1B15-0B0A-FB4E-95E9-0B5F10908BE3}" type="slidenum">
              <a:rPr lang="nb-NO" smtClean="0"/>
              <a:t>30</a:t>
            </a:fld>
            <a:endParaRPr lang="nb-NO" dirty="0"/>
          </a:p>
        </p:txBody>
      </p:sp>
    </p:spTree>
    <p:extLst>
      <p:ext uri="{BB962C8B-B14F-4D97-AF65-F5344CB8AC3E}">
        <p14:creationId xmlns:p14="http://schemas.microsoft.com/office/powerpoint/2010/main" val="11099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Source Sans Pro" panose="020B0503030403020204" pitchFamily="34" charset="0"/>
              </a:rPr>
              <a:t>Oppdraget fra Kunnskapsdepartementet innebærer fire definerte leveranser:</a:t>
            </a:r>
          </a:p>
          <a:p>
            <a:pPr algn="l"/>
            <a:endParaRPr lang="nb-NO" b="0" i="0" dirty="0">
              <a:solidFill>
                <a:srgbClr val="000000"/>
              </a:solidFill>
              <a:effectLst/>
              <a:latin typeface="Source Sans Pro" panose="020B0503030403020204" pitchFamily="34" charset="0"/>
            </a:endParaRPr>
          </a:p>
          <a:p>
            <a:pPr algn="l">
              <a:buFont typeface="+mj-lt"/>
              <a:buAutoNum type="arabicPeriod"/>
            </a:pPr>
            <a:r>
              <a:rPr lang="nb-NO" b="0" i="0" dirty="0">
                <a:solidFill>
                  <a:srgbClr val="000000"/>
                </a:solidFill>
                <a:effectLst/>
                <a:latin typeface="Source Sans Pro" panose="020B0503030403020204" pitchFamily="34" charset="0"/>
              </a:rPr>
              <a:t>Kompetansestandarder – profesjonell karriereveiledning</a:t>
            </a:r>
          </a:p>
          <a:p>
            <a:pPr algn="l">
              <a:buFont typeface="+mj-lt"/>
              <a:buAutoNum type="arabicPeriod"/>
            </a:pPr>
            <a:r>
              <a:rPr lang="nb-NO" b="0" i="0" dirty="0">
                <a:solidFill>
                  <a:srgbClr val="000000"/>
                </a:solidFill>
                <a:effectLst/>
                <a:latin typeface="Source Sans Pro" panose="020B0503030403020204" pitchFamily="34" charset="0"/>
              </a:rPr>
              <a:t>Karrierekompetanse – læringsutbytte av karriereveiledning</a:t>
            </a:r>
          </a:p>
          <a:p>
            <a:pPr algn="l">
              <a:buFont typeface="+mj-lt"/>
              <a:buAutoNum type="arabicPeriod"/>
            </a:pPr>
            <a:r>
              <a:rPr lang="nb-NO" b="0" i="0" dirty="0">
                <a:solidFill>
                  <a:srgbClr val="000000"/>
                </a:solidFill>
                <a:effectLst/>
                <a:latin typeface="Source Sans Pro" panose="020B0503030403020204" pitchFamily="34" charset="0"/>
              </a:rPr>
              <a:t>Etikk – prinsipper og retningslinjer for god praksis</a:t>
            </a:r>
          </a:p>
          <a:p>
            <a:pPr algn="l">
              <a:buFont typeface="+mj-lt"/>
              <a:buAutoNum type="arabicPeriod"/>
            </a:pPr>
            <a:r>
              <a:rPr lang="nb-NO" b="0" i="0" dirty="0">
                <a:solidFill>
                  <a:srgbClr val="000000"/>
                </a:solidFill>
                <a:effectLst/>
                <a:latin typeface="Source Sans Pro" panose="020B0503030403020204" pitchFamily="34" charset="0"/>
              </a:rPr>
              <a:t>Kvalitetssikring – kvalitetskriterier, indikatorer, evaluering, statistikk og forskning</a:t>
            </a:r>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Oppdraget har som mål å utvikle et nasjonalt kvalitetsrammeverk som kan være til nytte og er relevant for kvalitetsutvikling av karriereveiledning i alle sektorer. Oppdraget innebærer et stort utviklingsarbeid, der prosessen i seg selv er viktig for å sikre involvering og forankring for implementeringsfasen.</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3</a:t>
            </a:fld>
            <a:endParaRPr lang="nb-NO" dirty="0"/>
          </a:p>
        </p:txBody>
      </p:sp>
    </p:spTree>
    <p:extLst>
      <p:ext uri="{BB962C8B-B14F-4D97-AF65-F5344CB8AC3E}">
        <p14:creationId xmlns:p14="http://schemas.microsoft.com/office/powerpoint/2010/main" val="74643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31</a:t>
            </a:fld>
            <a:endParaRPr lang="nb-NO" dirty="0"/>
          </a:p>
        </p:txBody>
      </p:sp>
    </p:spTree>
    <p:extLst>
      <p:ext uri="{BB962C8B-B14F-4D97-AF65-F5344CB8AC3E}">
        <p14:creationId xmlns:p14="http://schemas.microsoft.com/office/powerpoint/2010/main" val="70623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Karrierekompetanse skal bidra til at den enkelte blir bedre i stand til å håndtere liv, læring og arbeid, også i forandring og overganger. Å bidra til karrierekompetanse er et av målene for utbyttet av karriereveiledningen. Da blir det å jobbe godt med karrierelæring viktig. Denne delen av </a:t>
            </a:r>
            <a:r>
              <a:rPr lang="nb-NO" b="0" i="0" dirty="0" err="1">
                <a:solidFill>
                  <a:srgbClr val="000000"/>
                </a:solidFill>
                <a:effectLst/>
                <a:latin typeface="Source Sans Pro" panose="020B0503030403020204" pitchFamily="34" charset="0"/>
              </a:rPr>
              <a:t>kvalitetsrammeverket</a:t>
            </a:r>
            <a:r>
              <a:rPr lang="nb-NO" b="0" i="0" dirty="0">
                <a:solidFill>
                  <a:srgbClr val="000000"/>
                </a:solidFill>
                <a:effectLst/>
                <a:latin typeface="Source Sans Pro" panose="020B0503030403020204" pitchFamily="34" charset="0"/>
              </a:rPr>
              <a:t> gir innspill og inspirasjon til hvordan legge til rette for karrierelæring som har økt karrierekompetanse for den enkelte som mål.</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5</a:t>
            </a:fld>
            <a:endParaRPr lang="nb-NO" dirty="0"/>
          </a:p>
        </p:txBody>
      </p:sp>
    </p:spTree>
    <p:extLst>
      <p:ext uri="{BB962C8B-B14F-4D97-AF65-F5344CB8AC3E}">
        <p14:creationId xmlns:p14="http://schemas.microsoft.com/office/powerpoint/2010/main" val="297451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6</a:t>
            </a:fld>
            <a:endParaRPr lang="nb-NO" dirty="0"/>
          </a:p>
        </p:txBody>
      </p:sp>
    </p:spTree>
    <p:extLst>
      <p:ext uri="{BB962C8B-B14F-4D97-AF65-F5344CB8AC3E}">
        <p14:creationId xmlns:p14="http://schemas.microsoft.com/office/powerpoint/2010/main" val="24018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0" dirty="0">
                <a:solidFill>
                  <a:srgbClr val="000000"/>
                </a:solidFill>
                <a:effectLst/>
                <a:latin typeface="Source Sans Pro" panose="020B0503030403020204" pitchFamily="34" charset="0"/>
              </a:rPr>
              <a:t>Her er definisjonen på karrierekompetanse som ligger til grunn: </a:t>
            </a:r>
          </a:p>
          <a:p>
            <a:endParaRPr lang="nb-NO" b="1" i="0" dirty="0">
              <a:solidFill>
                <a:srgbClr val="000000"/>
              </a:solidFill>
              <a:effectLst/>
              <a:latin typeface="Source Sans Pro" panose="020B0503030403020204" pitchFamily="34" charset="0"/>
            </a:endParaRPr>
          </a:p>
          <a:p>
            <a:r>
              <a:rPr lang="nb-NO" b="1" i="0" dirty="0">
                <a:solidFill>
                  <a:srgbClr val="000000"/>
                </a:solidFill>
                <a:effectLst/>
                <a:latin typeface="Source Sans Pro" panose="020B0503030403020204" pitchFamily="34" charset="0"/>
              </a:rPr>
              <a:t>Karrierekompetanse er kompetanse som setter mennesker i stand til å håndtere sin karriere, også i forandring og overganger. Det er kompetanse til å kjenne og forstå seg selv og sin kontekst, til å handle og ta valg og til å håndtere dilemmaer og spenninger knyttet til liv, læring og arbeid. Det inkluderer innsikt i at den enkelte formes av sine livsvilkår og handlinger, men også kan påvirke og forme egen og fellesskapets framtid. </a:t>
            </a:r>
          </a:p>
          <a:p>
            <a:endParaRPr lang="nb-NO" b="1"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Les i rapporten kapittel 3.2.1. for en utdyping av innholdet i definisjonen</a:t>
            </a:r>
            <a:endParaRPr lang="nb-NO" b="0"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7</a:t>
            </a:fld>
            <a:endParaRPr lang="nb-NO" dirty="0"/>
          </a:p>
        </p:txBody>
      </p:sp>
    </p:spTree>
    <p:extLst>
      <p:ext uri="{BB962C8B-B14F-4D97-AF65-F5344CB8AC3E}">
        <p14:creationId xmlns:p14="http://schemas.microsoft.com/office/powerpoint/2010/main" val="211191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det skal legges til rette for karrierelæring, er det flere faktorer som spiller inn og som vil ha betydning for hvordan læringen kan eller «bør» foregå, og som vil påvirke om det er mulig å lykkes med den. Modellen framhever at karrierelæring alltid skjer i en kontekst. Karrierelæring må derfor være dynamisk og ta hensyn til konteksten den skal forgå i. Konteksten består av ulike rammefaktorer som kan innvirke på gjennomføringen av strukturert karrierelæring. </a:t>
            </a:r>
            <a:endParaRPr lang="nb-NO" i="0" dirty="0">
              <a:solidFill>
                <a:srgbClr val="000000"/>
              </a:solidFill>
              <a:effectLst/>
              <a:latin typeface="Source Sans Pro" panose="020B0503030403020204" pitchFamily="34" charset="0"/>
            </a:endParaRPr>
          </a:p>
          <a:p>
            <a:endParaRPr lang="nb-NO" i="0" dirty="0">
              <a:solidFill>
                <a:srgbClr val="000000"/>
              </a:solidFill>
              <a:effectLst/>
              <a:latin typeface="Source Sans Pro" panose="020B0503030403020204" pitchFamily="34" charset="0"/>
            </a:endParaRPr>
          </a:p>
          <a:p>
            <a:r>
              <a:rPr lang="nb-NO" i="0" dirty="0">
                <a:solidFill>
                  <a:srgbClr val="000000"/>
                </a:solidFill>
                <a:effectLst/>
                <a:latin typeface="Source Sans Pro" panose="020B0503030403020204" pitchFamily="34" charset="0"/>
              </a:rPr>
              <a:t>Karrierelæring kan foregå på mange ulike måter, i forskjellige typer tjenester og for ulike målgrupper. Modellen illustrerer at konteksten karrierelæringen foregår i har noen rammebetingelser som vil påvirke hvordan man best kan legge til rette for karrierelæring. Det kan handle om tid, sted, målgruppe, tilgjengelige ressurser og kompetanse. </a:t>
            </a:r>
          </a:p>
          <a:p>
            <a:endParaRPr lang="nb-NO" b="0" i="0" dirty="0">
              <a:solidFill>
                <a:srgbClr val="000000"/>
              </a:solidFill>
              <a:effectLst/>
              <a:latin typeface="Source Sans Pro" panose="020B0503030403020204" pitchFamily="34" charset="0"/>
            </a:endParaRP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8</a:t>
            </a:fld>
            <a:endParaRPr lang="nb-NO" dirty="0"/>
          </a:p>
        </p:txBody>
      </p:sp>
    </p:spTree>
    <p:extLst>
      <p:ext uri="{BB962C8B-B14F-4D97-AF65-F5344CB8AC3E}">
        <p14:creationId xmlns:p14="http://schemas.microsoft.com/office/powerpoint/2010/main" val="91177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000000"/>
                </a:solidFill>
                <a:effectLst/>
                <a:latin typeface="Source Sans Pro" panose="020B0503030403020204" pitchFamily="34" charset="0"/>
              </a:rPr>
              <a:t>Strukturert karrierelæring: </a:t>
            </a:r>
            <a:r>
              <a:rPr lang="nb-NO" i="0" dirty="0">
                <a:solidFill>
                  <a:srgbClr val="000000"/>
                </a:solidFill>
                <a:effectLst/>
                <a:latin typeface="Source Sans Pro" panose="020B0503030403020204" pitchFamily="34" charset="0"/>
              </a:rPr>
              <a:t>Karrierelæring foregår hele tiden, simpelthen ved at man lever og erfarer. Samtidig kan karrierelæring legges til rett for og struktureres innenfor en gitt kontekst, da kaller vi det strukturert karrierelæring.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000000"/>
                </a:solidFill>
                <a:effectLst/>
                <a:latin typeface="Source Sans Pro" panose="020B0503030403020204" pitchFamily="34" charset="0"/>
              </a:rPr>
              <a:t>Veisøkerens ståsted: </a:t>
            </a:r>
            <a:r>
              <a:rPr lang="nb-NO" i="0" dirty="0">
                <a:solidFill>
                  <a:srgbClr val="000000"/>
                </a:solidFill>
                <a:effectLst/>
                <a:latin typeface="Source Sans Pro" panose="020B0503030403020204" pitchFamily="34" charset="0"/>
              </a:rPr>
              <a:t>Målet med karrierelæringen er at den som deltar har et læringsutbytte i form av karrierekompetanse. Hvilken kompetanse den enkelte trenger, påvirkes av den enkeltes bakgrunn, situasjon, mål og ønsker.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000000"/>
                </a:solidFill>
                <a:effectLst/>
                <a:latin typeface="Source Sans Pro" panose="020B0503030403020204" pitchFamily="34" charset="0"/>
              </a:rPr>
              <a:t>Veilederens rolle: </a:t>
            </a:r>
            <a:r>
              <a:rPr lang="nb-NO" i="0" dirty="0">
                <a:solidFill>
                  <a:srgbClr val="000000"/>
                </a:solidFill>
                <a:effectLst/>
                <a:latin typeface="Source Sans Pro" panose="020B0503030403020204" pitchFamily="34" charset="0"/>
              </a:rPr>
              <a:t>Veilederen har det profesjonelle ansvaret for å legge til rette for karrierelæringen.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Prinsipper for modellen Karrierelæring i kontekst </a:t>
            </a:r>
            <a:r>
              <a:rPr lang="nb-NO" dirty="0"/>
              <a:t>(les mer i rapporten kapittel 3.3):</a:t>
            </a:r>
          </a:p>
          <a:p>
            <a:r>
              <a:rPr lang="nb-NO" dirty="0"/>
              <a:t> </a:t>
            </a:r>
          </a:p>
          <a:p>
            <a:r>
              <a:rPr lang="nb-NO" dirty="0"/>
              <a:t>• Alle mennesker har karrierekompetanse. Men den kan være ubevisst eller ikke erkjent. </a:t>
            </a:r>
          </a:p>
          <a:p>
            <a:r>
              <a:rPr lang="nb-NO" dirty="0"/>
              <a:t>• Karrierekompetanse kan læres. </a:t>
            </a:r>
          </a:p>
          <a:p>
            <a:r>
              <a:rPr lang="nb-NO" dirty="0"/>
              <a:t>• Karrierelæring foregår i prinsippet hele tiden. Strukturert karrierelæring kan bidra til å bli bevisst karrierekompetanse man allerede har, og til læring av ny kompetanse. </a:t>
            </a:r>
          </a:p>
          <a:p>
            <a:r>
              <a:rPr lang="nb-NO" dirty="0"/>
              <a:t>• Karrierekompetanse er noe mennesker utfører aktivt – håndterer - i sine liv. </a:t>
            </a:r>
          </a:p>
          <a:p>
            <a:r>
              <a:rPr lang="nb-NO" dirty="0"/>
              <a:t>• Behov for karrierekompetanse aktualiseres i forandring og overganger. </a:t>
            </a:r>
          </a:p>
          <a:p>
            <a:r>
              <a:rPr lang="nb-NO" dirty="0"/>
              <a:t>• Det finnes ikke et sett karrierekompetanser som alle trenger. Den enkeltes kompetansebehov påvirkes av bakgrunn, situasjon og fremtidige mål. </a:t>
            </a:r>
          </a:p>
          <a:p>
            <a:r>
              <a:rPr lang="nb-NO" dirty="0"/>
              <a:t>• Veilederen må ta utgangspunkt i den enkeltes bakgrunn, situasjon og mål for fremtiden når han eller hun skal vurdere kompetansebehov og legge til rette for relevant karrierelæring. </a:t>
            </a:r>
          </a:p>
          <a:p>
            <a:r>
              <a:rPr lang="nb-NO" dirty="0"/>
              <a:t>• Karrierelæring kan være både en kognitiv og en praktisk læringsprosess. Refleksjon og aktivitet kan utfylle hverandre. </a:t>
            </a:r>
          </a:p>
          <a:p>
            <a:r>
              <a:rPr lang="nb-NO" dirty="0"/>
              <a:t>• Konteksten påvirker forutsetningene for karrierelæring. Kontekstuelle faktorer må inkluderes i planlegging og gjennomføring av karrierelæring. </a:t>
            </a:r>
          </a:p>
          <a:p>
            <a:r>
              <a:rPr lang="nb-NO" dirty="0"/>
              <a:t>• Utforsking av kompetanseområder kan skje gjennom mange typer læringsaktiviteter og med bruk av ulike læringsressurser, metoder, verktøy og grep. </a:t>
            </a:r>
          </a:p>
          <a:p>
            <a:r>
              <a:rPr lang="nb-NO" dirty="0"/>
              <a:t>• Det er metodefrihet med hensyn til hvordan karrierelæring gjennomføres. </a:t>
            </a:r>
          </a:p>
          <a:p>
            <a:r>
              <a:rPr lang="nb-NO" dirty="0"/>
              <a:t>• Veilederen er den profesjonelle part, og har ansvar for å tilrettelegge for læring og utbytte. </a:t>
            </a:r>
          </a:p>
          <a:p>
            <a:r>
              <a:rPr lang="nb-NO" dirty="0"/>
              <a:t>• Veileder må ha tilstrekkelig kompetanse til å jobbe med karrierelæring på en kvalitativ god og etisk forsvarlig måte. </a:t>
            </a:r>
          </a:p>
          <a:p>
            <a:r>
              <a:rPr lang="nb-NO" dirty="0"/>
              <a:t>• Modellen er tverrsektoriell, og ikke sektor-, målgruppe- eller aldersspesifikk.</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9</a:t>
            </a:fld>
            <a:endParaRPr lang="nb-NO" dirty="0"/>
          </a:p>
        </p:txBody>
      </p:sp>
    </p:spTree>
    <p:extLst>
      <p:ext uri="{BB962C8B-B14F-4D97-AF65-F5344CB8AC3E}">
        <p14:creationId xmlns:p14="http://schemas.microsoft.com/office/powerpoint/2010/main" val="427442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latin typeface="Source Sans Pro" panose="020B0503030403020204" pitchFamily="34" charset="0"/>
              </a:rPr>
              <a:t>Når vi ser på karrierelæringens kontekst, ser vi på hvilke rammebetingelser som er med på å legge premisser for karrierelæringen som skal skje, og som må tas med i vurderingen når en skal legge til rette for gode og relevante læringsforløp</a:t>
            </a:r>
            <a:r>
              <a:rPr lang="nb-NO" b="1" i="0" dirty="0">
                <a:solidFill>
                  <a:srgbClr val="000000"/>
                </a:solidFill>
                <a:effectLst/>
                <a:latin typeface="Source Sans Pro" panose="020B0503030403020204" pitchFamily="34" charset="0"/>
              </a:rPr>
              <a:t>.</a:t>
            </a:r>
          </a:p>
          <a:p>
            <a:endParaRPr lang="nb-NO" b="1" i="0" dirty="0">
              <a:solidFill>
                <a:srgbClr val="000000"/>
              </a:solidFill>
              <a:effectLst/>
              <a:latin typeface="Source Sans Pro" panose="020B0503030403020204" pitchFamily="34" charset="0"/>
            </a:endParaRPr>
          </a:p>
          <a:p>
            <a:r>
              <a:rPr lang="nb-NO" b="0" i="0" dirty="0">
                <a:solidFill>
                  <a:srgbClr val="000000"/>
                </a:solidFill>
                <a:effectLst/>
                <a:latin typeface="Source Sans Pro" panose="020B0503030403020204" pitchFamily="34" charset="0"/>
              </a:rPr>
              <a:t>For å lykkes med strukturert karrierelæring, er elementer som  rammene for karrierelæringen, veisøkerens ståsted og veilederens rolle viktige faktorer.</a:t>
            </a:r>
          </a:p>
          <a:p>
            <a:endParaRPr lang="nb-NO" b="0" i="0" dirty="0">
              <a:solidFill>
                <a:srgbClr val="000000"/>
              </a:solidFill>
              <a:effectLst/>
              <a:latin typeface="Source Sans Pro" panose="020B0503030403020204" pitchFamily="34" charset="0"/>
            </a:endParaRPr>
          </a:p>
          <a:p>
            <a:r>
              <a:rPr lang="nb-NO" b="1" i="0" dirty="0">
                <a:solidFill>
                  <a:srgbClr val="000000"/>
                </a:solidFill>
                <a:effectLst/>
                <a:latin typeface="Source Sans Pro" panose="020B0503030403020204" pitchFamily="34" charset="0"/>
              </a:rPr>
              <a:t>Les mer: </a:t>
            </a:r>
            <a:r>
              <a:rPr lang="nb-NO" b="0" i="0" dirty="0">
                <a:solidFill>
                  <a:srgbClr val="000000"/>
                </a:solidFill>
                <a:effectLst/>
                <a:latin typeface="Source Sans Pro" panose="020B0503030403020204" pitchFamily="34" charset="0"/>
              </a:rPr>
              <a:t>https://www.kompetansenorge.no/kvalitet-i-karriere/karrierekompetanse/karrierelaring-i-kontekst/rammene-for-karrierelaring/ </a:t>
            </a:r>
            <a:endParaRPr lang="nb-NO" dirty="0"/>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10</a:t>
            </a:fld>
            <a:endParaRPr lang="nb-NO" dirty="0"/>
          </a:p>
        </p:txBody>
      </p:sp>
    </p:spTree>
    <p:extLst>
      <p:ext uri="{BB962C8B-B14F-4D97-AF65-F5344CB8AC3E}">
        <p14:creationId xmlns:p14="http://schemas.microsoft.com/office/powerpoint/2010/main" val="128394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8751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005A1-ABD6-4D3C-815A-96F0FC659F4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970F887-8692-483D-B95E-A5E52CCD8D35}"/>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4" name="Plassholder for bunntekst 3">
            <a:extLst>
              <a:ext uri="{FF2B5EF4-FFF2-40B4-BE49-F238E27FC236}">
                <a16:creationId xmlns:a16="http://schemas.microsoft.com/office/drawing/2014/main" id="{9FCBD5E1-6456-4EB5-A6EA-20050B94BD8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ECB2B-8E9C-45DF-91C0-22AFF5C8D095}"/>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112890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00296A4-2A3C-4B83-972A-F7922AD59E67}"/>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3" name="Plassholder for bunntekst 2">
            <a:extLst>
              <a:ext uri="{FF2B5EF4-FFF2-40B4-BE49-F238E27FC236}">
                <a16:creationId xmlns:a16="http://schemas.microsoft.com/office/drawing/2014/main" id="{A9931C2F-B19A-4FD9-B1B7-53844DD651D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1EA03AE-1E98-4EF0-B8EB-A8758E5D9A22}"/>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64687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24B9BA-34FD-4118-898D-DB024390838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C7FF208-7A27-40E2-8882-A097B6F3D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9761135-0BD7-45FE-8AC2-EE28F735F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319116-DAE6-477E-A2F9-39991E0205DE}"/>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6" name="Plassholder for bunntekst 5">
            <a:extLst>
              <a:ext uri="{FF2B5EF4-FFF2-40B4-BE49-F238E27FC236}">
                <a16:creationId xmlns:a16="http://schemas.microsoft.com/office/drawing/2014/main" id="{3D556609-1ACD-40DE-94DA-8761ED6134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510050-EB69-467A-A704-618FE471C361}"/>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77543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420510-3302-46D7-B721-9805333FA32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374286B-88B5-475A-9A95-B92001B55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97DCD60-0087-460E-8812-77C78F968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7E0FCE1-8A3D-42B1-9200-6FE138FA1B89}"/>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6" name="Plassholder for bunntekst 5">
            <a:extLst>
              <a:ext uri="{FF2B5EF4-FFF2-40B4-BE49-F238E27FC236}">
                <a16:creationId xmlns:a16="http://schemas.microsoft.com/office/drawing/2014/main" id="{62FCAB90-9A0F-4533-BC29-80C8D9A459E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4C17D77-0023-475E-8D9F-67F9EBD280D2}"/>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25807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9AAB8-7859-4D7C-A940-EB7E59A94FE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A853986-4F59-49B9-8B4A-17ACD77C062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91E14E-7899-4898-BCDC-DF8374BFA86F}"/>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29485555-79EA-4353-BED4-49C29E6402D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3EB331-2BDC-4592-A293-87598C83FD79}"/>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216951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5011D96-8A85-4B29-BA26-057E5EE9118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C89B599-C52C-430C-B358-4008C2A04A6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549EC3-948E-4AC5-B59E-D23A71BB8574}"/>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062544B1-0DD3-478E-B097-37819024BCD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22976F3-51F3-4369-B8D5-1C72AE45F802}"/>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262492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1"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a:t>Klikk for å redigere tittelstil</a:t>
            </a:r>
            <a:endParaRPr lang="nb-NO" dirty="0"/>
          </a:p>
        </p:txBody>
      </p:sp>
      <p:pic>
        <p:nvPicPr>
          <p:cNvPr id="16" name="Bilde 15">
            <a:extLst>
              <a:ext uri="{FF2B5EF4-FFF2-40B4-BE49-F238E27FC236}">
                <a16:creationId xmlns:a16="http://schemas.microsoft.com/office/drawing/2014/main" id="{DE3810B4-A28C-40C3-B1D8-83E0667BE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6640" y="6273465"/>
            <a:ext cx="1871737" cy="390243"/>
          </a:xfrm>
          <a:prstGeom prst="rect">
            <a:avLst/>
          </a:prstGeom>
        </p:spPr>
      </p:pic>
      <p:pic>
        <p:nvPicPr>
          <p:cNvPr id="3" name="Bilde 2">
            <a:extLst>
              <a:ext uri="{FF2B5EF4-FFF2-40B4-BE49-F238E27FC236}">
                <a16:creationId xmlns:a16="http://schemas.microsoft.com/office/drawing/2014/main" id="{7CE25A85-00DB-D04A-AEF4-3B3FD4BD350F}"/>
              </a:ext>
            </a:extLst>
          </p:cNvPr>
          <p:cNvPicPr>
            <a:picLocks noChangeAspect="1"/>
          </p:cNvPicPr>
          <p:nvPr userDrawn="1"/>
        </p:nvPicPr>
        <p:blipFill>
          <a:blip r:embed="rId3"/>
          <a:stretch>
            <a:fillRect/>
          </a:stretch>
        </p:blipFill>
        <p:spPr>
          <a:xfrm>
            <a:off x="160540" y="5969360"/>
            <a:ext cx="2240697" cy="888640"/>
          </a:xfrm>
          <a:prstGeom prst="rect">
            <a:avLst/>
          </a:prstGeom>
        </p:spPr>
      </p:pic>
    </p:spTree>
    <p:extLst>
      <p:ext uri="{BB962C8B-B14F-4D97-AF65-F5344CB8AC3E}">
        <p14:creationId xmlns:p14="http://schemas.microsoft.com/office/powerpoint/2010/main" val="192079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A4DF0-A383-40B9-BFCB-0C5C7C139C8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C87E095-1133-406D-B785-3C8CA3E098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F4DB3C-82BA-4BCB-8925-46FE15173C47}"/>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6B95A060-CDE3-43D2-A257-5BEB2F014C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2CC5F-D856-4E19-A3B9-74F62B7228D5}"/>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53081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a:solidFill>
                <a:srgbClr val="000000"/>
              </a:solidFill>
            </a:endParaRPr>
          </a:p>
        </p:txBody>
      </p:sp>
      <p:sp>
        <p:nvSpPr>
          <p:cNvPr id="3" name="Plassholder for lysbildenummer 2"/>
          <p:cNvSpPr>
            <a:spLocks noGrp="1"/>
          </p:cNvSpPr>
          <p:nvPr>
            <p:ph type="sldNum" sz="quarter" idx="11"/>
          </p:nvPr>
        </p:nvSpPr>
        <p:spPr/>
        <p:txBody>
          <a:bodyPr/>
          <a:lstStyle>
            <a:lvl1pPr>
              <a:defRPr/>
            </a:lvl1pPr>
          </a:lstStyle>
          <a:p>
            <a:fld id="{AF1CD3D3-3B85-4B68-8D0C-27CD76356016}" type="datetime1">
              <a:rPr lang="nb-NO">
                <a:solidFill>
                  <a:srgbClr val="000000"/>
                </a:solidFill>
              </a:rPr>
              <a:pPr/>
              <a:t>13.12.2023</a:t>
            </a:fld>
            <a:r>
              <a:rPr lang="nb-NO">
                <a:solidFill>
                  <a:srgbClr val="000000"/>
                </a:solidFill>
              </a:rPr>
              <a:t> • Side </a:t>
            </a:r>
            <a:fld id="{D1F7F0C1-D7F7-4F9E-A2F2-69B7F022C387}"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22768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494443-5FA2-4EE8-88E7-A3839316BD4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D8F47E6-DD28-4CC1-84EE-2935024A8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7E33C7A-5340-4594-B096-EC08D2F7F34A}"/>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AAFFB6B6-D7CB-4455-A3BE-3B0BA4010C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B2DC970-DBDF-4017-9709-113BA4B77CAB}"/>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228801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A4DF0-A383-40B9-BFCB-0C5C7C139C8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C87E095-1133-406D-B785-3C8CA3E098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F4DB3C-82BA-4BCB-8925-46FE15173C47}"/>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6B95A060-CDE3-43D2-A257-5BEB2F014C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2CC5F-D856-4E19-A3B9-74F62B7228D5}"/>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81848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CE4F3-9295-4319-AAD4-298A8DF6133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C40A27D-6E93-4A0D-9FB2-E9DE05F1A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97D7B11-C0C2-461D-A2C0-3044D0DE5060}"/>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DBA06A22-5A2E-4DB8-9509-9E1868C58A1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87E03E-D9CE-4350-8D22-765BBCCA9949}"/>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34598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799D04-40BC-4F40-AD6B-1BFD8C1CE2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E35ADE0-B22A-4249-B7C4-667A99A4946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87311BB-979C-409B-8BA5-1B4828D517C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CD17D18-E979-4A60-8C87-4E9583BD784D}"/>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6" name="Plassholder for bunntekst 5">
            <a:extLst>
              <a:ext uri="{FF2B5EF4-FFF2-40B4-BE49-F238E27FC236}">
                <a16:creationId xmlns:a16="http://schemas.microsoft.com/office/drawing/2014/main" id="{9EC54B0D-0DBC-4CC3-8F9C-9FCFA3F78A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9142E38-C977-435C-8DD1-BC5D81E36BA1}"/>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54099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C37868-29B2-4CB8-95FD-C7E9676F758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740443F-2AA0-41F2-A11D-F270D2DCCB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3163C56-3B63-469C-B017-099A73790D7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08FA821-C150-4A07-AC09-5D6461E90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83CB5B8-6641-4F3A-BB26-74702461AA7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C937018-B1A6-4A54-9202-92538FA0860C}"/>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8" name="Plassholder for bunntekst 7">
            <a:extLst>
              <a:ext uri="{FF2B5EF4-FFF2-40B4-BE49-F238E27FC236}">
                <a16:creationId xmlns:a16="http://schemas.microsoft.com/office/drawing/2014/main" id="{50FAECD6-A411-4936-8B61-9F247FEFC5B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3F01976-76A0-4DA3-8288-0DCFC062DF96}"/>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57533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dirty="0"/>
              <a:t>Kvalitet i karriereveiledning</a:t>
            </a:r>
          </a:p>
        </p:txBody>
      </p:sp>
      <p:sp>
        <p:nvSpPr>
          <p:cNvPr id="4" name="Plassholder for dato 3"/>
          <p:cNvSpPr>
            <a:spLocks noGrp="1"/>
          </p:cNvSpPr>
          <p:nvPr>
            <p:ph type="dt" sz="half" idx="2"/>
          </p:nvPr>
        </p:nvSpPr>
        <p:spPr>
          <a:xfrm>
            <a:off x="2830487" y="6356350"/>
            <a:ext cx="1121789" cy="365125"/>
          </a:xfrm>
          <a:prstGeom prst="rect">
            <a:avLst/>
          </a:prstGeom>
        </p:spPr>
        <p:txBody>
          <a:bodyPr vert="horz" lIns="91440" tIns="45720" rIns="91440" bIns="45720" rtlCol="0" anchor="ctr"/>
          <a:lstStyle>
            <a:lvl1pPr algn="l">
              <a:defRPr sz="1200">
                <a:solidFill>
                  <a:srgbClr val="D24617"/>
                </a:solidFill>
              </a:defRPr>
            </a:lvl1pPr>
          </a:lstStyle>
          <a:p>
            <a:fld id="{6DED6D7D-C14D-9741-A65B-3D9ABEEA27EE}" type="datetimeFigureOut">
              <a:rPr lang="nb-NO" smtClean="0"/>
              <a:pPr/>
              <a:t>13.12.2023</a:t>
            </a:fld>
            <a:endParaRPr lang="nb-NO" dirty="0"/>
          </a:p>
        </p:txBody>
      </p:sp>
      <p:sp>
        <p:nvSpPr>
          <p:cNvPr id="5" name="Plassholder for bunntekst 4"/>
          <p:cNvSpPr>
            <a:spLocks noGrp="1"/>
          </p:cNvSpPr>
          <p:nvPr>
            <p:ph type="ftr" sz="quarter" idx="3"/>
          </p:nvPr>
        </p:nvSpPr>
        <p:spPr>
          <a:xfrm>
            <a:off x="4364182" y="6356350"/>
            <a:ext cx="5845047" cy="365125"/>
          </a:xfrm>
          <a:prstGeom prst="rect">
            <a:avLst/>
          </a:prstGeom>
        </p:spPr>
        <p:txBody>
          <a:bodyPr vert="horz" lIns="91440" tIns="45720" rIns="91440" bIns="45720" rtlCol="0" anchor="ctr"/>
          <a:lstStyle>
            <a:lvl1pPr algn="ctr">
              <a:defRPr sz="1200">
                <a:solidFill>
                  <a:srgbClr val="D24617"/>
                </a:solidFill>
              </a:defRPr>
            </a:lvl1pPr>
          </a:lstStyle>
          <a:p>
            <a:endParaRPr lang="nb-NO" dirty="0"/>
          </a:p>
        </p:txBody>
      </p:sp>
      <p:sp>
        <p:nvSpPr>
          <p:cNvPr id="6" name="Plassholder for lysbildenummer 5"/>
          <p:cNvSpPr>
            <a:spLocks noGrp="1"/>
          </p:cNvSpPr>
          <p:nvPr>
            <p:ph type="sldNum" sz="quarter" idx="4"/>
          </p:nvPr>
        </p:nvSpPr>
        <p:spPr>
          <a:xfrm>
            <a:off x="10520312" y="6356350"/>
            <a:ext cx="833487" cy="365125"/>
          </a:xfrm>
          <a:prstGeom prst="rect">
            <a:avLst/>
          </a:prstGeom>
        </p:spPr>
        <p:txBody>
          <a:bodyPr vert="horz" lIns="91440" tIns="45720" rIns="91440" bIns="45720" rtlCol="0" anchor="ctr"/>
          <a:lstStyle>
            <a:lvl1pPr algn="r">
              <a:defRPr sz="1200">
                <a:solidFill>
                  <a:srgbClr val="D24617"/>
                </a:solidFill>
              </a:defRPr>
            </a:lvl1pPr>
          </a:lstStyle>
          <a:p>
            <a:fld id="{B79A5B03-EF36-E640-AC01-217201FB9E29}" type="slidenum">
              <a:rPr lang="nb-NO" smtClean="0"/>
              <a:pPr/>
              <a:t>‹#›</a:t>
            </a:fld>
            <a:endParaRPr lang="nb-NO" dirty="0"/>
          </a:p>
        </p:txBody>
      </p:sp>
      <p:pic>
        <p:nvPicPr>
          <p:cNvPr id="9" name="Bilde 8">
            <a:extLst>
              <a:ext uri="{FF2B5EF4-FFF2-40B4-BE49-F238E27FC236}">
                <a16:creationId xmlns:a16="http://schemas.microsoft.com/office/drawing/2014/main" id="{DE3810B4-A28C-40C3-B1D8-83E0667BEEC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73582" y="6195686"/>
            <a:ext cx="2244795" cy="468023"/>
          </a:xfrm>
          <a:prstGeom prst="rect">
            <a:avLst/>
          </a:prstGeom>
        </p:spPr>
      </p:pic>
      <p:pic>
        <p:nvPicPr>
          <p:cNvPr id="10" name="Bilde 9" descr="Et bilde som inneholder tekst, vektorgrafikk&#10;&#10;Automatisk generert beskrivelse">
            <a:extLst>
              <a:ext uri="{FF2B5EF4-FFF2-40B4-BE49-F238E27FC236}">
                <a16:creationId xmlns:a16="http://schemas.microsoft.com/office/drawing/2014/main" id="{94087340-5822-40B5-B7C6-9B75DA480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53744" y="1287914"/>
            <a:ext cx="6884511" cy="4980532"/>
          </a:xfrm>
          <a:prstGeom prst="rect">
            <a:avLst/>
          </a:prstGeom>
        </p:spPr>
      </p:pic>
      <p:sp>
        <p:nvSpPr>
          <p:cNvPr id="15" name="Plassholder for tittel 1"/>
          <p:cNvSpPr txBox="1">
            <a:spLocks/>
          </p:cNvSpPr>
          <p:nvPr userDrawn="1"/>
        </p:nvSpPr>
        <p:spPr>
          <a:xfrm>
            <a:off x="838199" y="1414430"/>
            <a:ext cx="10515600" cy="8886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pPr algn="l"/>
            <a:endParaRPr lang="nb-NO" sz="2400" dirty="0"/>
          </a:p>
        </p:txBody>
      </p:sp>
      <p:sp>
        <p:nvSpPr>
          <p:cNvPr id="3" name="MSIPCMContentMarking" descr="{&quot;HashCode&quot;:12206335,&quot;Placement&quot;:&quot;Footer&quot;,&quot;Top&quot;:519.343,&quot;Left&quot;:442.636139,&quot;SlideWidth&quot;:960,&quot;SlideHeight&quot;:540}">
            <a:extLst>
              <a:ext uri="{FF2B5EF4-FFF2-40B4-BE49-F238E27FC236}">
                <a16:creationId xmlns:a16="http://schemas.microsoft.com/office/drawing/2014/main" id="{2D349239-5D4A-4A11-BB8E-56FCBF218D01}"/>
              </a:ext>
            </a:extLst>
          </p:cNvPr>
          <p:cNvSpPr txBox="1"/>
          <p:nvPr userDrawn="1"/>
        </p:nvSpPr>
        <p:spPr>
          <a:xfrm>
            <a:off x="5621479" y="6595656"/>
            <a:ext cx="949041"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FFFF00"/>
                </a:solidFill>
                <a:latin typeface="Calibri" panose="020F0502020204030204" pitchFamily="34" charset="0"/>
              </a:rPr>
              <a:t>HK-dir Intern</a:t>
            </a:r>
          </a:p>
        </p:txBody>
      </p:sp>
      <p:pic>
        <p:nvPicPr>
          <p:cNvPr id="11" name="Bilde 10">
            <a:extLst>
              <a:ext uri="{FF2B5EF4-FFF2-40B4-BE49-F238E27FC236}">
                <a16:creationId xmlns:a16="http://schemas.microsoft.com/office/drawing/2014/main" id="{158C7516-F79A-234E-B301-9F679FCC8428}"/>
              </a:ext>
            </a:extLst>
          </p:cNvPr>
          <p:cNvPicPr>
            <a:picLocks noChangeAspect="1"/>
          </p:cNvPicPr>
          <p:nvPr userDrawn="1"/>
        </p:nvPicPr>
        <p:blipFill>
          <a:blip r:embed="rId8"/>
          <a:stretch>
            <a:fillRect/>
          </a:stretch>
        </p:blipFill>
        <p:spPr>
          <a:xfrm>
            <a:off x="24210" y="5869460"/>
            <a:ext cx="2595298" cy="1029272"/>
          </a:xfrm>
          <a:prstGeom prst="rect">
            <a:avLst/>
          </a:prstGeom>
        </p:spPr>
      </p:pic>
    </p:spTree>
    <p:extLst>
      <p:ext uri="{BB962C8B-B14F-4D97-AF65-F5344CB8AC3E}">
        <p14:creationId xmlns:p14="http://schemas.microsoft.com/office/powerpoint/2010/main" val="153607554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4" r:id="rId3"/>
    <p:sldLayoutId id="2147483665" r:id="rId4"/>
  </p:sldLayoutIdLst>
  <p:txStyles>
    <p:title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6780DBE-271C-4632-9042-0D4B7A457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9298A28-5F6B-471E-AAA6-361EDCCFD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80E6C-8266-490E-911F-FAA6AF39F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48632B78-E029-402A-9C8B-84C1559B5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DA46CC5-C7B9-45AE-9BD7-07C2755DC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5EB2D-F037-4189-BAC6-F9A7FB94FDB1}" type="slidenum">
              <a:rPr lang="nb-NO" smtClean="0"/>
              <a:t>‹#›</a:t>
            </a:fld>
            <a:endParaRPr lang="nb-NO"/>
          </a:p>
        </p:txBody>
      </p:sp>
      <p:sp>
        <p:nvSpPr>
          <p:cNvPr id="7" name="MSIPCMContentMarking" descr="{&quot;HashCode&quot;:12206335,&quot;Placement&quot;:&quot;Footer&quot;,&quot;Top&quot;:519.343,&quot;Left&quot;:442.636139,&quot;SlideWidth&quot;:960,&quot;SlideHeight&quot;:540}">
            <a:extLst>
              <a:ext uri="{FF2B5EF4-FFF2-40B4-BE49-F238E27FC236}">
                <a16:creationId xmlns:a16="http://schemas.microsoft.com/office/drawing/2014/main" id="{AC23CF3F-D746-49DA-AF9F-DBD17AF0D4FC}"/>
              </a:ext>
            </a:extLst>
          </p:cNvPr>
          <p:cNvSpPr txBox="1"/>
          <p:nvPr userDrawn="1"/>
        </p:nvSpPr>
        <p:spPr>
          <a:xfrm>
            <a:off x="5621479" y="6595656"/>
            <a:ext cx="949041"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FFFF00"/>
                </a:solidFill>
                <a:latin typeface="Calibri" panose="020F0502020204030204" pitchFamily="34" charset="0"/>
              </a:rPr>
              <a:t>HK-dir Intern</a:t>
            </a:r>
          </a:p>
        </p:txBody>
      </p:sp>
    </p:spTree>
    <p:extLst>
      <p:ext uri="{BB962C8B-B14F-4D97-AF65-F5344CB8AC3E}">
        <p14:creationId xmlns:p14="http://schemas.microsoft.com/office/powerpoint/2010/main" val="328862064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Regler for bruk av presentasjonen</a:t>
            </a:r>
          </a:p>
        </p:txBody>
      </p:sp>
      <p:sp>
        <p:nvSpPr>
          <p:cNvPr id="3" name="TekstSylinder 2"/>
          <p:cNvSpPr txBox="1"/>
          <p:nvPr/>
        </p:nvSpPr>
        <p:spPr>
          <a:xfrm>
            <a:off x="838200" y="1452716"/>
            <a:ext cx="9113874" cy="4401205"/>
          </a:xfrm>
          <a:prstGeom prst="rect">
            <a:avLst/>
          </a:prstGeom>
          <a:noFill/>
        </p:spPr>
        <p:txBody>
          <a:bodyPr wrap="square" rtlCol="0">
            <a:spAutoFit/>
          </a:bodyPr>
          <a:lstStyle/>
          <a:p>
            <a:pPr marL="285750" indent="-285750">
              <a:buFont typeface="Wingdings" panose="05000000000000000000" pitchFamily="2" charset="2"/>
              <a:buChar char="q"/>
            </a:pPr>
            <a:r>
              <a:rPr lang="nb-NO" sz="2800" dirty="0">
                <a:solidFill>
                  <a:srgbClr val="000000"/>
                </a:solidFill>
              </a:rPr>
              <a:t> Direktoratet for høyere utdanning og kompetanse eier alle modeller og illustrasjoner i denne presentasjonen </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Innholdet skal ikke brukes i andre sammenhenger enn når Nasjonalt kvalitetsrammeverk presenteres</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Ved bruk av modeller og illustrasjoner skal </a:t>
            </a:r>
            <a:r>
              <a:rPr lang="nb-NO" sz="2800" dirty="0" err="1">
                <a:solidFill>
                  <a:srgbClr val="000000"/>
                </a:solidFill>
              </a:rPr>
              <a:t>Hk-dir</a:t>
            </a:r>
            <a:r>
              <a:rPr lang="nb-NO" sz="2800" dirty="0">
                <a:solidFill>
                  <a:srgbClr val="000000"/>
                </a:solidFill>
              </a:rPr>
              <a:t> krediteres </a:t>
            </a:r>
          </a:p>
          <a:p>
            <a:endParaRPr lang="nb-NO" sz="2800" dirty="0">
              <a:solidFill>
                <a:srgbClr val="000000"/>
              </a:solidFill>
            </a:endParaRPr>
          </a:p>
          <a:p>
            <a:endParaRPr lang="nb-NO" sz="2800" dirty="0">
              <a:solidFill>
                <a:srgbClr val="000000"/>
              </a:solidFill>
            </a:endParaRPr>
          </a:p>
        </p:txBody>
      </p:sp>
    </p:spTree>
    <p:extLst>
      <p:ext uri="{BB962C8B-B14F-4D97-AF65-F5344CB8AC3E}">
        <p14:creationId xmlns:p14="http://schemas.microsoft.com/office/powerpoint/2010/main" val="352844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06780"/>
            <a:ext cx="10515600" cy="888640"/>
          </a:xfrm>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3448AAD2-6221-413C-9026-44965ADAF8C2}"/>
              </a:ext>
            </a:extLst>
          </p:cNvPr>
          <p:cNvSpPr txBox="1">
            <a:spLocks/>
          </p:cNvSpPr>
          <p:nvPr/>
        </p:nvSpPr>
        <p:spPr>
          <a:xfrm>
            <a:off x="870372" y="405176"/>
            <a:ext cx="793338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b="1"/>
              <a:t>Rammene for karrierelæring</a:t>
            </a:r>
          </a:p>
        </p:txBody>
      </p:sp>
      <p:sp>
        <p:nvSpPr>
          <p:cNvPr id="7" name="TekstSylinder 6">
            <a:extLst>
              <a:ext uri="{FF2B5EF4-FFF2-40B4-BE49-F238E27FC236}">
                <a16:creationId xmlns:a16="http://schemas.microsoft.com/office/drawing/2014/main" id="{A2A1A12B-AC68-42F7-BC24-8F7635140C4A}"/>
              </a:ext>
            </a:extLst>
          </p:cNvPr>
          <p:cNvSpPr txBox="1"/>
          <p:nvPr/>
        </p:nvSpPr>
        <p:spPr>
          <a:xfrm>
            <a:off x="793819" y="1983711"/>
            <a:ext cx="4061209" cy="3046988"/>
          </a:xfrm>
          <a:prstGeom prst="rect">
            <a:avLst/>
          </a:prstGeom>
          <a:noFill/>
        </p:spPr>
        <p:txBody>
          <a:bodyPr wrap="square" rtlCol="0">
            <a:spAutoFit/>
          </a:bodyPr>
          <a:lstStyle/>
          <a:p>
            <a:r>
              <a:rPr lang="nb-NO" sz="2400" i="0" dirty="0">
                <a:solidFill>
                  <a:srgbClr val="000000"/>
                </a:solidFill>
                <a:effectLst/>
              </a:rPr>
              <a:t>Karrierelæring vil alltid foregå i en spesifikk kontekst. </a:t>
            </a:r>
          </a:p>
          <a:p>
            <a:endParaRPr lang="nb-NO" sz="2400" dirty="0">
              <a:solidFill>
                <a:srgbClr val="000000"/>
              </a:solidFill>
            </a:endParaRPr>
          </a:p>
          <a:p>
            <a:r>
              <a:rPr lang="nb-NO" sz="2400" i="0" dirty="0">
                <a:solidFill>
                  <a:srgbClr val="000000"/>
                </a:solidFill>
                <a:effectLst/>
              </a:rPr>
              <a:t>Konteksten legger noen rammer for læringen som man må kjenne og ta hensyn til når man skal legge til rette for karrierelæring.</a:t>
            </a:r>
            <a:endParaRPr lang="nb-NO" sz="2400" dirty="0"/>
          </a:p>
        </p:txBody>
      </p:sp>
      <p:pic>
        <p:nvPicPr>
          <p:cNvPr id="9" name="Bilde 8">
            <a:extLst>
              <a:ext uri="{FF2B5EF4-FFF2-40B4-BE49-F238E27FC236}">
                <a16:creationId xmlns:a16="http://schemas.microsoft.com/office/drawing/2014/main" id="{FD1E4ED8-D603-4445-95E5-0A456C98C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131" y="1711803"/>
            <a:ext cx="3827319" cy="4781072"/>
          </a:xfrm>
          <a:prstGeom prst="rect">
            <a:avLst/>
          </a:prstGeom>
        </p:spPr>
      </p:pic>
    </p:spTree>
    <p:extLst>
      <p:ext uri="{BB962C8B-B14F-4D97-AF65-F5344CB8AC3E}">
        <p14:creationId xmlns:p14="http://schemas.microsoft.com/office/powerpoint/2010/main" val="358164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4B6B4059-9466-4607-B7A1-73AAFF87CEA4}"/>
              </a:ext>
            </a:extLst>
          </p:cNvPr>
          <p:cNvSpPr txBox="1">
            <a:spLocks/>
          </p:cNvSpPr>
          <p:nvPr/>
        </p:nvSpPr>
        <p:spPr>
          <a:xfrm>
            <a:off x="763668" y="311481"/>
            <a:ext cx="684924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b="1"/>
              <a:t>Strukturert karrierelæring</a:t>
            </a:r>
          </a:p>
        </p:txBody>
      </p:sp>
      <p:sp>
        <p:nvSpPr>
          <p:cNvPr id="7" name="TekstSylinder 6">
            <a:extLst>
              <a:ext uri="{FF2B5EF4-FFF2-40B4-BE49-F238E27FC236}">
                <a16:creationId xmlns:a16="http://schemas.microsoft.com/office/drawing/2014/main" id="{BF48E4FB-2A87-47E5-9835-47F0475578A8}"/>
              </a:ext>
            </a:extLst>
          </p:cNvPr>
          <p:cNvSpPr txBox="1"/>
          <p:nvPr/>
        </p:nvSpPr>
        <p:spPr>
          <a:xfrm>
            <a:off x="763669" y="1663002"/>
            <a:ext cx="4870938" cy="3046988"/>
          </a:xfrm>
          <a:prstGeom prst="rect">
            <a:avLst/>
          </a:prstGeom>
          <a:noFill/>
        </p:spPr>
        <p:txBody>
          <a:bodyPr wrap="square" rtlCol="0">
            <a:spAutoFit/>
          </a:bodyPr>
          <a:lstStyle/>
          <a:p>
            <a:r>
              <a:rPr lang="nb-NO" sz="2400" i="0">
                <a:solidFill>
                  <a:srgbClr val="000000"/>
                </a:solidFill>
                <a:effectLst/>
              </a:rPr>
              <a:t>Karrierelæring foregår hele tiden, simpelthen ved at man lever og erfarer. </a:t>
            </a:r>
          </a:p>
          <a:p>
            <a:endParaRPr lang="nb-NO" sz="2400">
              <a:solidFill>
                <a:srgbClr val="000000"/>
              </a:solidFill>
            </a:endParaRPr>
          </a:p>
          <a:p>
            <a:r>
              <a:rPr lang="nb-NO" sz="2400" i="0">
                <a:solidFill>
                  <a:srgbClr val="000000"/>
                </a:solidFill>
                <a:effectLst/>
              </a:rPr>
              <a:t>Samtidig kan karrierelæring legges til rett for og struktureres innenfor en gitt kontekst, da kaller vi det strukturert karrierelæring.</a:t>
            </a:r>
            <a:endParaRPr lang="nb-NO" sz="2400"/>
          </a:p>
        </p:txBody>
      </p:sp>
      <p:pic>
        <p:nvPicPr>
          <p:cNvPr id="9" name="Bilde 8">
            <a:extLst>
              <a:ext uri="{FF2B5EF4-FFF2-40B4-BE49-F238E27FC236}">
                <a16:creationId xmlns:a16="http://schemas.microsoft.com/office/drawing/2014/main" id="{BFE394A2-37A1-4EFE-B21E-3DE00E8A7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53871"/>
            <a:ext cx="5056153" cy="4247070"/>
          </a:xfrm>
          <a:prstGeom prst="rect">
            <a:avLst/>
          </a:prstGeom>
        </p:spPr>
      </p:pic>
    </p:spTree>
    <p:extLst>
      <p:ext uri="{BB962C8B-B14F-4D97-AF65-F5344CB8AC3E}">
        <p14:creationId xmlns:p14="http://schemas.microsoft.com/office/powerpoint/2010/main" val="145520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4E868B0D-FB78-414A-B161-65D9C66F1CC5}"/>
              </a:ext>
            </a:extLst>
          </p:cNvPr>
          <p:cNvSpPr txBox="1">
            <a:spLocks/>
          </p:cNvSpPr>
          <p:nvPr/>
        </p:nvSpPr>
        <p:spPr>
          <a:xfrm>
            <a:off x="773723" y="312755"/>
            <a:ext cx="504180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b="1"/>
              <a:t>Veisøkerens ståsted</a:t>
            </a:r>
          </a:p>
        </p:txBody>
      </p:sp>
      <p:sp>
        <p:nvSpPr>
          <p:cNvPr id="7" name="TekstSylinder 6">
            <a:extLst>
              <a:ext uri="{FF2B5EF4-FFF2-40B4-BE49-F238E27FC236}">
                <a16:creationId xmlns:a16="http://schemas.microsoft.com/office/drawing/2014/main" id="{FA3139B9-3F03-4059-9E26-688BA2F57606}"/>
              </a:ext>
            </a:extLst>
          </p:cNvPr>
          <p:cNvSpPr txBox="1"/>
          <p:nvPr/>
        </p:nvSpPr>
        <p:spPr>
          <a:xfrm>
            <a:off x="773724" y="1727479"/>
            <a:ext cx="5041804" cy="4154984"/>
          </a:xfrm>
          <a:prstGeom prst="rect">
            <a:avLst/>
          </a:prstGeom>
          <a:noFill/>
        </p:spPr>
        <p:txBody>
          <a:bodyPr wrap="square" rtlCol="0">
            <a:spAutoFit/>
          </a:bodyPr>
          <a:lstStyle/>
          <a:p>
            <a:r>
              <a:rPr lang="nb-NO" sz="2400" i="0" dirty="0">
                <a:solidFill>
                  <a:srgbClr val="000000"/>
                </a:solidFill>
                <a:effectLst/>
              </a:rPr>
              <a:t>Målet med karrierelæringen er </a:t>
            </a:r>
          </a:p>
          <a:p>
            <a:r>
              <a:rPr lang="nb-NO" sz="2400" i="0" dirty="0">
                <a:solidFill>
                  <a:srgbClr val="000000"/>
                </a:solidFill>
                <a:effectLst/>
              </a:rPr>
              <a:t>at den som deltar har et læringsutbytte i form av karrierekompetanse. </a:t>
            </a:r>
          </a:p>
          <a:p>
            <a:endParaRPr lang="nb-NO" sz="2400" dirty="0">
              <a:solidFill>
                <a:srgbClr val="000000"/>
              </a:solidFill>
            </a:endParaRPr>
          </a:p>
          <a:p>
            <a:r>
              <a:rPr lang="nb-NO" sz="2400" i="0" dirty="0">
                <a:solidFill>
                  <a:srgbClr val="000000"/>
                </a:solidFill>
                <a:effectLst/>
              </a:rPr>
              <a:t>Hvilken kompetanse den enkelte trenger, påvirkes av den enkeltes bakgrunn, situasjon, mål og ønsker.</a:t>
            </a:r>
          </a:p>
          <a:p>
            <a:endParaRPr lang="nb-NO" sz="2400" dirty="0">
              <a:solidFill>
                <a:srgbClr val="000000"/>
              </a:solidFill>
            </a:endParaRPr>
          </a:p>
          <a:p>
            <a:r>
              <a:rPr lang="nb-NO" sz="2400" dirty="0">
                <a:solidFill>
                  <a:srgbClr val="000000"/>
                </a:solidFill>
              </a:rPr>
              <a:t>Karrierelæringen må ta utgangspunkt i veisøkerens ståsted.</a:t>
            </a:r>
            <a:endParaRPr lang="nb-NO" sz="2400" dirty="0"/>
          </a:p>
        </p:txBody>
      </p:sp>
      <p:pic>
        <p:nvPicPr>
          <p:cNvPr id="9" name="Bilde 8" descr="Et bilde som inneholder tekst, vektorgrafikk&#10;&#10;Automatisk generert beskrivelse">
            <a:extLst>
              <a:ext uri="{FF2B5EF4-FFF2-40B4-BE49-F238E27FC236}">
                <a16:creationId xmlns:a16="http://schemas.microsoft.com/office/drawing/2014/main" id="{D84A73B2-D794-462E-A87D-29FCE003C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778" y="1615433"/>
            <a:ext cx="5041804" cy="3994858"/>
          </a:xfrm>
          <a:prstGeom prst="rect">
            <a:avLst/>
          </a:prstGeom>
        </p:spPr>
      </p:pic>
    </p:spTree>
    <p:extLst>
      <p:ext uri="{BB962C8B-B14F-4D97-AF65-F5344CB8AC3E}">
        <p14:creationId xmlns:p14="http://schemas.microsoft.com/office/powerpoint/2010/main" val="387887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D9119D92-36F2-4077-9246-98626E6C8E3A}"/>
              </a:ext>
            </a:extLst>
          </p:cNvPr>
          <p:cNvSpPr txBox="1">
            <a:spLocks/>
          </p:cNvSpPr>
          <p:nvPr/>
        </p:nvSpPr>
        <p:spPr>
          <a:xfrm>
            <a:off x="658472" y="420373"/>
            <a:ext cx="498741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b="1" dirty="0"/>
              <a:t>Veilederens rolle</a:t>
            </a:r>
          </a:p>
        </p:txBody>
      </p:sp>
      <p:sp>
        <p:nvSpPr>
          <p:cNvPr id="7" name="TekstSylinder 6">
            <a:extLst>
              <a:ext uri="{FF2B5EF4-FFF2-40B4-BE49-F238E27FC236}">
                <a16:creationId xmlns:a16="http://schemas.microsoft.com/office/drawing/2014/main" id="{1F2212B2-2A2D-418B-A79E-5021FBAAEC64}"/>
              </a:ext>
            </a:extLst>
          </p:cNvPr>
          <p:cNvSpPr txBox="1"/>
          <p:nvPr/>
        </p:nvSpPr>
        <p:spPr>
          <a:xfrm>
            <a:off x="658472" y="1745936"/>
            <a:ext cx="5522236" cy="4154984"/>
          </a:xfrm>
          <a:prstGeom prst="rect">
            <a:avLst/>
          </a:prstGeom>
          <a:noFill/>
        </p:spPr>
        <p:txBody>
          <a:bodyPr wrap="square" rtlCol="0">
            <a:spAutoFit/>
          </a:bodyPr>
          <a:lstStyle/>
          <a:p>
            <a:r>
              <a:rPr lang="nb-NO" sz="2400" i="0" dirty="0">
                <a:solidFill>
                  <a:srgbClr val="000000"/>
                </a:solidFill>
                <a:effectLst/>
              </a:rPr>
              <a:t>Det er veilederen/læreren som har det profesjonelle ansvaret for å legge til rette for den strukturerte karrierelæringen.</a:t>
            </a:r>
          </a:p>
          <a:p>
            <a:endParaRPr lang="nb-NO" sz="2400" dirty="0">
              <a:solidFill>
                <a:srgbClr val="000000"/>
              </a:solidFill>
            </a:endParaRPr>
          </a:p>
          <a:p>
            <a:r>
              <a:rPr lang="nb-NO" sz="2400" dirty="0">
                <a:solidFill>
                  <a:srgbClr val="000000"/>
                </a:solidFill>
              </a:rPr>
              <a:t>Veilederen/læreren må kjenne og forstå veisøkerens ståsted og læringsbehov for å lage relevante læringsprosesser.  </a:t>
            </a:r>
          </a:p>
          <a:p>
            <a:endParaRPr lang="nb-NO" sz="2400" dirty="0">
              <a:solidFill>
                <a:srgbClr val="000000"/>
              </a:solidFill>
            </a:endParaRPr>
          </a:p>
          <a:p>
            <a:r>
              <a:rPr lang="nb-NO" sz="2400" dirty="0">
                <a:solidFill>
                  <a:srgbClr val="000000"/>
                </a:solidFill>
              </a:rPr>
              <a:t>Veilederen/læreren har metodefrihet.</a:t>
            </a:r>
          </a:p>
          <a:p>
            <a:endParaRPr lang="nb-NO" sz="2400" dirty="0"/>
          </a:p>
          <a:p>
            <a:endParaRPr lang="nb-NO" sz="2400" dirty="0">
              <a:solidFill>
                <a:srgbClr val="000000"/>
              </a:solidFill>
              <a:latin typeface="Source Sans Pro" panose="020B0503030403020204" pitchFamily="34" charset="0"/>
            </a:endParaRPr>
          </a:p>
        </p:txBody>
      </p:sp>
      <p:pic>
        <p:nvPicPr>
          <p:cNvPr id="9" name="Bilde 8">
            <a:extLst>
              <a:ext uri="{FF2B5EF4-FFF2-40B4-BE49-F238E27FC236}">
                <a16:creationId xmlns:a16="http://schemas.microsoft.com/office/drawing/2014/main" id="{F541ACB8-3757-46B7-A43A-DD6B80D06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294" y="519212"/>
            <a:ext cx="5687580" cy="5315723"/>
          </a:xfrm>
          <a:prstGeom prst="rect">
            <a:avLst/>
          </a:prstGeom>
        </p:spPr>
      </p:pic>
    </p:spTree>
    <p:extLst>
      <p:ext uri="{BB962C8B-B14F-4D97-AF65-F5344CB8AC3E}">
        <p14:creationId xmlns:p14="http://schemas.microsoft.com/office/powerpoint/2010/main" val="238532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500FE2EC-4823-4C08-8974-085727F1C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888" y="1213008"/>
            <a:ext cx="4433646" cy="4431983"/>
          </a:xfrm>
          <a:prstGeom prst="rect">
            <a:avLst/>
          </a:prstGeom>
        </p:spPr>
      </p:pic>
      <p:sp>
        <p:nvSpPr>
          <p:cNvPr id="5" name="TekstSylinder 4">
            <a:extLst>
              <a:ext uri="{FF2B5EF4-FFF2-40B4-BE49-F238E27FC236}">
                <a16:creationId xmlns:a16="http://schemas.microsoft.com/office/drawing/2014/main" id="{C8D439FB-D944-47F6-9671-32334CA711AE}"/>
              </a:ext>
            </a:extLst>
          </p:cNvPr>
          <p:cNvSpPr txBox="1"/>
          <p:nvPr/>
        </p:nvSpPr>
        <p:spPr>
          <a:xfrm>
            <a:off x="509546" y="612843"/>
            <a:ext cx="7957797" cy="1200329"/>
          </a:xfrm>
          <a:prstGeom prst="rect">
            <a:avLst/>
          </a:prstGeom>
          <a:noFill/>
        </p:spPr>
        <p:txBody>
          <a:bodyPr wrap="square" rtlCol="0">
            <a:spAutoFit/>
          </a:bodyPr>
          <a:lstStyle/>
          <a:p>
            <a:r>
              <a:rPr lang="nb-NO" sz="3600" b="1" dirty="0">
                <a:solidFill>
                  <a:srgbClr val="000000"/>
                </a:solidFill>
                <a:latin typeface="+mj-lt"/>
              </a:rPr>
              <a:t>Fem områder for utforsking og læring</a:t>
            </a:r>
          </a:p>
          <a:p>
            <a:r>
              <a:rPr lang="nb-NO" sz="3600" b="1" dirty="0">
                <a:solidFill>
                  <a:srgbClr val="000000"/>
                </a:solidFill>
                <a:latin typeface="+mj-lt"/>
              </a:rPr>
              <a:t>«Karriereknappene» </a:t>
            </a:r>
          </a:p>
        </p:txBody>
      </p:sp>
      <p:sp>
        <p:nvSpPr>
          <p:cNvPr id="9" name="TekstSylinder 8">
            <a:extLst>
              <a:ext uri="{FF2B5EF4-FFF2-40B4-BE49-F238E27FC236}">
                <a16:creationId xmlns:a16="http://schemas.microsoft.com/office/drawing/2014/main" id="{8990D829-394C-47CB-8143-78D0BC4CB2FC}"/>
              </a:ext>
            </a:extLst>
          </p:cNvPr>
          <p:cNvSpPr txBox="1"/>
          <p:nvPr/>
        </p:nvSpPr>
        <p:spPr>
          <a:xfrm>
            <a:off x="509546" y="2462703"/>
            <a:ext cx="5724998" cy="393954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nb-NO" sz="3200" dirty="0">
                <a:solidFill>
                  <a:srgbClr val="000000"/>
                </a:solidFill>
              </a:rPr>
              <a:t>Meg i kontekst</a:t>
            </a:r>
          </a:p>
          <a:p>
            <a:pPr marL="285750" indent="-285750">
              <a:lnSpc>
                <a:spcPct val="100000"/>
              </a:lnSpc>
              <a:buFont typeface="Arial" panose="020B0604020202020204" pitchFamily="34" charset="0"/>
              <a:buChar char="•"/>
            </a:pPr>
            <a:r>
              <a:rPr lang="nb-NO" sz="3200" dirty="0">
                <a:solidFill>
                  <a:srgbClr val="000000"/>
                </a:solidFill>
              </a:rPr>
              <a:t>Muligheter og begrensinger</a:t>
            </a:r>
          </a:p>
          <a:p>
            <a:pPr marL="285750" indent="-285750">
              <a:lnSpc>
                <a:spcPct val="100000"/>
              </a:lnSpc>
              <a:buFont typeface="Arial" panose="020B0604020202020204" pitchFamily="34" charset="0"/>
              <a:buChar char="•"/>
            </a:pPr>
            <a:r>
              <a:rPr lang="nb-NO" sz="3200" dirty="0">
                <a:solidFill>
                  <a:srgbClr val="000000"/>
                </a:solidFill>
              </a:rPr>
              <a:t>Endring og stabilitet</a:t>
            </a:r>
          </a:p>
          <a:p>
            <a:pPr marL="285750" indent="-285750">
              <a:lnSpc>
                <a:spcPct val="100000"/>
              </a:lnSpc>
              <a:buFont typeface="Arial" panose="020B0604020202020204" pitchFamily="34" charset="0"/>
              <a:buChar char="•"/>
            </a:pPr>
            <a:r>
              <a:rPr lang="nb-NO" sz="3200" dirty="0">
                <a:solidFill>
                  <a:srgbClr val="000000"/>
                </a:solidFill>
              </a:rPr>
              <a:t>Valg og tilfeldigheter</a:t>
            </a:r>
          </a:p>
          <a:p>
            <a:pPr marL="285750" indent="-285750">
              <a:lnSpc>
                <a:spcPct val="100000"/>
              </a:lnSpc>
              <a:buFont typeface="Arial" panose="020B0604020202020204" pitchFamily="34" charset="0"/>
              <a:buChar char="•"/>
            </a:pPr>
            <a:r>
              <a:rPr lang="nb-NO" sz="3200" dirty="0">
                <a:solidFill>
                  <a:srgbClr val="000000"/>
                </a:solidFill>
              </a:rPr>
              <a:t>Tilpasning og motstand</a:t>
            </a:r>
          </a:p>
          <a:p>
            <a:endParaRPr lang="nb-NO" sz="1800" dirty="0">
              <a:solidFill>
                <a:srgbClr val="000000"/>
              </a:solidFill>
            </a:endParaRPr>
          </a:p>
          <a:p>
            <a:endParaRPr lang="nb-NO" dirty="0">
              <a:solidFill>
                <a:srgbClr val="000000"/>
              </a:solidFill>
            </a:endParaRPr>
          </a:p>
          <a:p>
            <a:endParaRPr lang="nb-NO" dirty="0">
              <a:solidFill>
                <a:srgbClr val="000000"/>
              </a:solidFill>
            </a:endParaRPr>
          </a:p>
          <a:p>
            <a:endParaRPr lang="nb-NO" sz="1800" dirty="0">
              <a:solidFill>
                <a:srgbClr val="000000"/>
              </a:solidFill>
            </a:endParaRPr>
          </a:p>
          <a:p>
            <a:endParaRPr lang="nb-NO" dirty="0"/>
          </a:p>
        </p:txBody>
      </p:sp>
    </p:spTree>
    <p:extLst>
      <p:ext uri="{BB962C8B-B14F-4D97-AF65-F5344CB8AC3E}">
        <p14:creationId xmlns:p14="http://schemas.microsoft.com/office/powerpoint/2010/main" val="290076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92F60537-F859-4031-99BC-F3EBA09D9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383" y="1878787"/>
            <a:ext cx="3329145" cy="3327896"/>
          </a:xfrm>
          <a:prstGeom prst="rect">
            <a:avLst/>
          </a:prstGeom>
        </p:spPr>
      </p:pic>
      <p:sp>
        <p:nvSpPr>
          <p:cNvPr id="5" name="TekstSylinder 4">
            <a:extLst>
              <a:ext uri="{FF2B5EF4-FFF2-40B4-BE49-F238E27FC236}">
                <a16:creationId xmlns:a16="http://schemas.microsoft.com/office/drawing/2014/main" id="{4AD06BAB-C6FA-46E2-B135-88D7A8B7957E}"/>
              </a:ext>
            </a:extLst>
          </p:cNvPr>
          <p:cNvSpPr txBox="1"/>
          <p:nvPr/>
        </p:nvSpPr>
        <p:spPr>
          <a:xfrm>
            <a:off x="658472" y="1219013"/>
            <a:ext cx="7179242" cy="5632311"/>
          </a:xfrm>
          <a:prstGeom prst="rect">
            <a:avLst/>
          </a:prstGeom>
          <a:noFill/>
        </p:spPr>
        <p:txBody>
          <a:bodyPr wrap="square" rtlCol="0">
            <a:spAutoFit/>
          </a:bodyPr>
          <a:lstStyle/>
          <a:p>
            <a:r>
              <a:rPr lang="nb-NO" sz="2400" dirty="0">
                <a:solidFill>
                  <a:srgbClr val="000000"/>
                </a:solidFill>
                <a:ea typeface="Times New Roman" panose="02020603050405020304" pitchFamily="18" charset="0"/>
                <a:cs typeface="Times New Roman" panose="02020603050405020304" pitchFamily="18" charset="0"/>
              </a:rPr>
              <a:t>Gjennom </a:t>
            </a:r>
            <a:r>
              <a:rPr lang="nb-NO" sz="2400" b="1" dirty="0">
                <a:solidFill>
                  <a:srgbClr val="000000"/>
                </a:solidFill>
                <a:ea typeface="Times New Roman" panose="02020603050405020304" pitchFamily="18" charset="0"/>
                <a:cs typeface="Times New Roman" panose="02020603050405020304" pitchFamily="18" charset="0"/>
              </a:rPr>
              <a:t>utforsking og læring </a:t>
            </a:r>
            <a:r>
              <a:rPr lang="nb-NO" sz="2400" dirty="0">
                <a:solidFill>
                  <a:srgbClr val="000000"/>
                </a:solidFill>
                <a:ea typeface="Times New Roman" panose="02020603050405020304" pitchFamily="18" charset="0"/>
                <a:cs typeface="Times New Roman" panose="02020603050405020304" pitchFamily="18" charset="0"/>
              </a:rPr>
              <a:t>med utgangspunkt i kompetanseområdene, kan den enkelte utvikle relevant  karrierekompetanse. </a:t>
            </a:r>
          </a:p>
          <a:p>
            <a:endParaRPr lang="nb-NO" sz="2400" dirty="0">
              <a:solidFill>
                <a:srgbClr val="000000"/>
              </a:solidFill>
              <a:cs typeface="Times New Roman" panose="02020603050405020304" pitchFamily="18" charset="0"/>
            </a:endParaRPr>
          </a:p>
          <a:p>
            <a:r>
              <a:rPr lang="nb-NO" sz="2400" dirty="0">
                <a:solidFill>
                  <a:srgbClr val="000000"/>
                </a:solidFill>
                <a:cs typeface="Times New Roman" panose="02020603050405020304" pitchFamily="18" charset="0"/>
              </a:rPr>
              <a:t>Kompetanseområdene er ikke  endekompetanse eller konkrete læringsmål. De </a:t>
            </a:r>
            <a:r>
              <a:rPr lang="nb-NO" sz="2400" dirty="0">
                <a:solidFill>
                  <a:srgbClr val="000000"/>
                </a:solidFill>
                <a:ea typeface="Times New Roman" panose="02020603050405020304" pitchFamily="18" charset="0"/>
                <a:cs typeface="Times New Roman" panose="02020603050405020304" pitchFamily="18" charset="0"/>
              </a:rPr>
              <a:t>er overordnede, temaer som kan være relevante når målet er å utvikle karrierekompetanse. </a:t>
            </a:r>
          </a:p>
          <a:p>
            <a:endParaRPr lang="nb-NO" sz="2400" dirty="0">
              <a:solidFill>
                <a:srgbClr val="000000"/>
              </a:solidFill>
              <a:ea typeface="Times New Roman" panose="02020603050405020304" pitchFamily="18" charset="0"/>
              <a:cs typeface="Times New Roman" panose="02020603050405020304" pitchFamily="18" charset="0"/>
            </a:endParaRPr>
          </a:p>
          <a:p>
            <a:r>
              <a:rPr lang="nb-NO" sz="2400" dirty="0">
                <a:solidFill>
                  <a:srgbClr val="000000"/>
                </a:solidFill>
              </a:rPr>
              <a:t>Rommer til sammen kjente tema i karriereveiledning, i tillegg til å rette oppmerksomhet mot </a:t>
            </a:r>
            <a:r>
              <a:rPr lang="nb-NO" sz="2400" b="1" dirty="0">
                <a:solidFill>
                  <a:srgbClr val="000000"/>
                </a:solidFill>
              </a:rPr>
              <a:t>spenninger og dilemmaer </a:t>
            </a:r>
            <a:r>
              <a:rPr lang="nb-NO" sz="2400" dirty="0">
                <a:solidFill>
                  <a:srgbClr val="000000"/>
                </a:solidFill>
              </a:rPr>
              <a:t>den enkelte kan oppleve i </a:t>
            </a:r>
            <a:r>
              <a:rPr lang="nb-NO" sz="2400" dirty="0" err="1">
                <a:solidFill>
                  <a:srgbClr val="000000"/>
                </a:solidFill>
              </a:rPr>
              <a:t>ovearganger</a:t>
            </a:r>
            <a:r>
              <a:rPr lang="nb-NO" sz="2400" dirty="0">
                <a:solidFill>
                  <a:srgbClr val="000000"/>
                </a:solidFill>
              </a:rPr>
              <a:t> knyttet til utdanning og jobb </a:t>
            </a:r>
          </a:p>
          <a:p>
            <a:r>
              <a:rPr lang="nb-NO" sz="2400" dirty="0">
                <a:solidFill>
                  <a:srgbClr val="000000"/>
                </a:solidFill>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400" dirty="0"/>
          </a:p>
        </p:txBody>
      </p:sp>
      <p:sp>
        <p:nvSpPr>
          <p:cNvPr id="9" name="TekstSylinder 8">
            <a:extLst>
              <a:ext uri="{FF2B5EF4-FFF2-40B4-BE49-F238E27FC236}">
                <a16:creationId xmlns:a16="http://schemas.microsoft.com/office/drawing/2014/main" id="{08CD444A-2E8B-4B38-994F-974297EBF4AF}"/>
              </a:ext>
            </a:extLst>
          </p:cNvPr>
          <p:cNvSpPr txBox="1"/>
          <p:nvPr/>
        </p:nvSpPr>
        <p:spPr>
          <a:xfrm>
            <a:off x="589808" y="225631"/>
            <a:ext cx="11602192" cy="707886"/>
          </a:xfrm>
          <a:prstGeom prst="rect">
            <a:avLst/>
          </a:prstGeom>
          <a:noFill/>
        </p:spPr>
        <p:txBody>
          <a:bodyPr wrap="square" rtlCol="0">
            <a:spAutoFit/>
          </a:bodyPr>
          <a:lstStyle/>
          <a:p>
            <a:r>
              <a:rPr lang="nb-NO" sz="4000" dirty="0">
                <a:solidFill>
                  <a:srgbClr val="000000"/>
                </a:solidFill>
              </a:rPr>
              <a:t>Områder for utforsking og læring - karriereknappene</a:t>
            </a:r>
          </a:p>
        </p:txBody>
      </p:sp>
    </p:spTree>
    <p:extLst>
      <p:ext uri="{BB962C8B-B14F-4D97-AF65-F5344CB8AC3E}">
        <p14:creationId xmlns:p14="http://schemas.microsoft.com/office/powerpoint/2010/main" val="230857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ekstSylinder 3">
            <a:extLst>
              <a:ext uri="{FF2B5EF4-FFF2-40B4-BE49-F238E27FC236}">
                <a16:creationId xmlns:a16="http://schemas.microsoft.com/office/drawing/2014/main" id="{910409A4-0F7A-4850-AB89-2AE30C721412}"/>
              </a:ext>
            </a:extLst>
          </p:cNvPr>
          <p:cNvSpPr txBox="1"/>
          <p:nvPr/>
        </p:nvSpPr>
        <p:spPr>
          <a:xfrm>
            <a:off x="3366990" y="733341"/>
            <a:ext cx="10981693" cy="584775"/>
          </a:xfrm>
          <a:prstGeom prst="rect">
            <a:avLst/>
          </a:prstGeom>
          <a:noFill/>
        </p:spPr>
        <p:txBody>
          <a:bodyPr wrap="square" rtlCol="0">
            <a:spAutoFit/>
          </a:bodyPr>
          <a:lstStyle/>
          <a:p>
            <a:r>
              <a:rPr lang="nb-NO" sz="3200" b="1" dirty="0">
                <a:solidFill>
                  <a:srgbClr val="000000"/>
                </a:solidFill>
                <a:latin typeface="+mj-lt"/>
              </a:rPr>
              <a:t>Spenninger og dilemmaer</a:t>
            </a:r>
            <a:endParaRPr lang="nb-NO" sz="3200" dirty="0">
              <a:solidFill>
                <a:srgbClr val="000000"/>
              </a:solidFill>
              <a:latin typeface="+mj-lt"/>
            </a:endParaRPr>
          </a:p>
        </p:txBody>
      </p:sp>
      <p:sp>
        <p:nvSpPr>
          <p:cNvPr id="5" name="TekstSylinder 4">
            <a:extLst>
              <a:ext uri="{FF2B5EF4-FFF2-40B4-BE49-F238E27FC236}">
                <a16:creationId xmlns:a16="http://schemas.microsoft.com/office/drawing/2014/main" id="{72D9F125-C25B-4586-8005-5CCEFE56AB7E}"/>
              </a:ext>
            </a:extLst>
          </p:cNvPr>
          <p:cNvSpPr txBox="1"/>
          <p:nvPr/>
        </p:nvSpPr>
        <p:spPr>
          <a:xfrm>
            <a:off x="477789" y="2152053"/>
            <a:ext cx="7031375" cy="4431983"/>
          </a:xfrm>
          <a:prstGeom prst="rect">
            <a:avLst/>
          </a:prstGeom>
          <a:noFill/>
        </p:spPr>
        <p:txBody>
          <a:bodyPr wrap="square" rtlCol="0">
            <a:spAutoFit/>
          </a:bodyPr>
          <a:lstStyle/>
          <a:p>
            <a:r>
              <a:rPr lang="nb-NO" sz="2400" dirty="0">
                <a:solidFill>
                  <a:srgbClr val="000000"/>
                </a:solidFill>
              </a:rPr>
              <a:t>Ordparene synliggjør mulige </a:t>
            </a:r>
            <a:r>
              <a:rPr lang="nb-NO" sz="2400" b="1" dirty="0">
                <a:solidFill>
                  <a:srgbClr val="000000"/>
                </a:solidFill>
              </a:rPr>
              <a:t>spenninger og dilemmaer </a:t>
            </a:r>
            <a:r>
              <a:rPr lang="nb-NO" sz="2400" dirty="0">
                <a:solidFill>
                  <a:srgbClr val="000000"/>
                </a:solidFill>
              </a:rPr>
              <a:t>som kan være til stede og ha betydning når en person skal håndtere liv, læring og arbeid i forandring og overganger.</a:t>
            </a:r>
          </a:p>
          <a:p>
            <a:endParaRPr lang="nb-NO" sz="2400" dirty="0">
              <a:solidFill>
                <a:srgbClr val="000000"/>
              </a:solidFill>
            </a:endParaRPr>
          </a:p>
          <a:p>
            <a:r>
              <a:rPr lang="nb-NO" sz="2400" b="0" i="0" dirty="0">
                <a:solidFill>
                  <a:srgbClr val="000000"/>
                </a:solidFill>
                <a:effectLst/>
              </a:rPr>
              <a:t>Kan ses på som </a:t>
            </a:r>
            <a:r>
              <a:rPr lang="nb-NO" sz="2400" b="0" i="0" dirty="0" err="1">
                <a:solidFill>
                  <a:srgbClr val="000000"/>
                </a:solidFill>
                <a:effectLst/>
              </a:rPr>
              <a:t>oxymoroner</a:t>
            </a:r>
            <a:r>
              <a:rPr lang="nb-NO" sz="2400" b="0" i="0" dirty="0">
                <a:solidFill>
                  <a:srgbClr val="000000"/>
                </a:solidFill>
                <a:effectLst/>
              </a:rPr>
              <a:t>:</a:t>
            </a:r>
            <a:br>
              <a:rPr lang="nb-NO" sz="2400" b="0" i="0" dirty="0">
                <a:solidFill>
                  <a:srgbClr val="000000"/>
                </a:solidFill>
                <a:effectLst/>
              </a:rPr>
            </a:br>
            <a:r>
              <a:rPr lang="nb-NO" sz="2400" b="0" i="0" dirty="0">
                <a:solidFill>
                  <a:srgbClr val="000000"/>
                </a:solidFill>
                <a:effectLst/>
              </a:rPr>
              <a:t>Oksymoroner er en forbindelse eller sammenstilling av motstridende </a:t>
            </a:r>
            <a:r>
              <a:rPr lang="nb-NO" sz="2400" b="0" i="0" u="none" strike="noStrike" dirty="0">
                <a:solidFill>
                  <a:srgbClr val="000000"/>
                </a:solidFill>
                <a:effectLst/>
              </a:rPr>
              <a:t>begreper s</a:t>
            </a:r>
            <a:r>
              <a:rPr lang="nb-NO" sz="2400" b="0" i="0" dirty="0">
                <a:solidFill>
                  <a:srgbClr val="000000"/>
                </a:solidFill>
                <a:effectLst/>
              </a:rPr>
              <a:t>om logisk utelukker hverandre, slik at det oppstår en slående, konsentrert selvmotsigelse</a:t>
            </a:r>
          </a:p>
          <a:p>
            <a:r>
              <a:rPr lang="nb-NO" sz="2400" dirty="0"/>
              <a:t> </a:t>
            </a:r>
          </a:p>
          <a:p>
            <a:endParaRPr lang="nb-NO" dirty="0"/>
          </a:p>
        </p:txBody>
      </p:sp>
      <p:pic>
        <p:nvPicPr>
          <p:cNvPr id="9" name="Bilde 8">
            <a:extLst>
              <a:ext uri="{FF2B5EF4-FFF2-40B4-BE49-F238E27FC236}">
                <a16:creationId xmlns:a16="http://schemas.microsoft.com/office/drawing/2014/main" id="{620D478F-350F-43BC-A0C7-1EF6E045908F}"/>
              </a:ext>
            </a:extLst>
          </p:cNvPr>
          <p:cNvPicPr>
            <a:picLocks noChangeAspect="1"/>
          </p:cNvPicPr>
          <p:nvPr/>
        </p:nvPicPr>
        <p:blipFill>
          <a:blip r:embed="rId3"/>
          <a:stretch>
            <a:fillRect/>
          </a:stretch>
        </p:blipFill>
        <p:spPr>
          <a:xfrm>
            <a:off x="658472" y="474278"/>
            <a:ext cx="2316273" cy="1302904"/>
          </a:xfrm>
          <a:prstGeom prst="rect">
            <a:avLst/>
          </a:prstGeom>
        </p:spPr>
      </p:pic>
      <p:pic>
        <p:nvPicPr>
          <p:cNvPr id="10" name="Bilde 9">
            <a:extLst>
              <a:ext uri="{FF2B5EF4-FFF2-40B4-BE49-F238E27FC236}">
                <a16:creationId xmlns:a16="http://schemas.microsoft.com/office/drawing/2014/main" id="{62D47AB6-8BCE-41F8-9EDC-92EC6BC36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444" y="1517236"/>
            <a:ext cx="3103429" cy="3102265"/>
          </a:xfrm>
          <a:prstGeom prst="rect">
            <a:avLst/>
          </a:prstGeom>
        </p:spPr>
      </p:pic>
    </p:spTree>
    <p:extLst>
      <p:ext uri="{BB962C8B-B14F-4D97-AF65-F5344CB8AC3E}">
        <p14:creationId xmlns:p14="http://schemas.microsoft.com/office/powerpoint/2010/main" val="240128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19EB1D54-C4D9-4412-BBB0-94F0ACEB794E}"/>
              </a:ext>
            </a:extLst>
          </p:cNvPr>
          <p:cNvGrpSpPr/>
          <p:nvPr/>
        </p:nvGrpSpPr>
        <p:grpSpPr>
          <a:xfrm>
            <a:off x="5619364" y="474345"/>
            <a:ext cx="6768314" cy="6051122"/>
            <a:chOff x="5619364" y="474345"/>
            <a:chExt cx="6768314" cy="6051122"/>
          </a:xfrm>
        </p:grpSpPr>
        <p:sp>
          <p:nvSpPr>
            <p:cNvPr id="3" name="Rektangel 2">
              <a:extLst>
                <a:ext uri="{FF2B5EF4-FFF2-40B4-BE49-F238E27FC236}">
                  <a16:creationId xmlns:a16="http://schemas.microsoft.com/office/drawing/2014/main" id="{E2968688-223C-44AF-A26A-1539B9DCE3F7}"/>
                </a:ext>
              </a:extLst>
            </p:cNvPr>
            <p:cNvSpPr/>
            <p:nvPr/>
          </p:nvSpPr>
          <p:spPr>
            <a:xfrm>
              <a:off x="5619364" y="474345"/>
              <a:ext cx="6768314" cy="29546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D24617"/>
                  </a:solidFill>
                  <a:effectLst/>
                  <a:uLnTx/>
                  <a:uFillTx/>
                  <a:latin typeface="Calibri"/>
                  <a:ea typeface="+mn-ea"/>
                  <a:cs typeface="+mn-cs"/>
                </a:rPr>
                <a:t>Meg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kjenne og forstå seg selv - selvinnsikt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utforske og sette ord på kunnskaper, ferdigheter, egenskaper, verdier og holdninger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finne ut av interesser, ønsker og behov, forventninger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vite hva en kan og er god til, sette ord på egen kompetanse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bli klar over egne typiske handlingsmønstre og valgstrategier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utforske hvor en har tilhørighet og hvem man har fellesskap 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se på egen fortid, analysere nåsituasjonen og utforme et perspektiv på egen framtid</a:t>
              </a:r>
              <a:endParaRPr kumimoji="0" lang="nb-NO" sz="1600" b="0" i="0" u="none" strike="noStrike" kern="1200" cap="none" spc="0" normalizeH="0" baseline="0" noProof="0" dirty="0">
                <a:ln>
                  <a:noFill/>
                </a:ln>
                <a:solidFill>
                  <a:srgbClr val="D2461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TekstSylinder 1">
              <a:extLst>
                <a:ext uri="{FF2B5EF4-FFF2-40B4-BE49-F238E27FC236}">
                  <a16:creationId xmlns:a16="http://schemas.microsoft.com/office/drawing/2014/main" id="{962192CD-CFBD-493A-A1A1-9E9BA92318EB}"/>
                </a:ext>
              </a:extLst>
            </p:cNvPr>
            <p:cNvSpPr txBox="1"/>
            <p:nvPr/>
          </p:nvSpPr>
          <p:spPr>
            <a:xfrm>
              <a:off x="5619364" y="3570812"/>
              <a:ext cx="6308779"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D24617"/>
                  </a:solidFill>
                  <a:effectLst/>
                  <a:uLnTx/>
                  <a:uFillTx/>
                  <a:latin typeface="Calibri"/>
                  <a:ea typeface="+mn-ea"/>
                  <a:cs typeface="+mn-cs"/>
                </a:rPr>
                <a:t>Kontekst</a:t>
              </a:r>
              <a:r>
                <a:rPr kumimoji="0" lang="nb-NO" sz="2400" b="0" i="0" u="none" strike="noStrike" kern="1200" cap="none" spc="0" normalizeH="0" baseline="0" noProof="0" dirty="0">
                  <a:ln>
                    <a:noFill/>
                  </a:ln>
                  <a:solidFill>
                    <a:srgbClr val="D24617"/>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Se og forstå egen bakgrunn, rammene en lever sitt liv innenfor,  hvordan disse rammene kan påvirke egen situasjon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Se, analysere og forstå de fellesskapene man er en del av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både familie, venner, kolleger, lokalsamfunn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og arbeidsliv, kultur og samfunn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Calibri"/>
                  <a:ea typeface="+mn-ea"/>
                  <a:cs typeface="+mn-cs"/>
                </a:rPr>
                <a:t>Se og forstå hvordan egen bakgrunn og konteksten man lever i kan innvirke på ønsker og valg når det kommer til utdanning og jobb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D24617"/>
                </a:solidFill>
                <a:effectLst/>
                <a:uLnTx/>
                <a:uFillTx/>
                <a:latin typeface="Calibri"/>
                <a:ea typeface="+mn-ea"/>
                <a:cs typeface="+mn-cs"/>
              </a:endParaRPr>
            </a:p>
          </p:txBody>
        </p:sp>
      </p:grpSp>
      <p:pic>
        <p:nvPicPr>
          <p:cNvPr id="8" name="Bilde 7">
            <a:extLst>
              <a:ext uri="{FF2B5EF4-FFF2-40B4-BE49-F238E27FC236}">
                <a16:creationId xmlns:a16="http://schemas.microsoft.com/office/drawing/2014/main" id="{8B372BB5-E040-4195-8E44-16DE371D1A91}"/>
              </a:ext>
            </a:extLst>
          </p:cNvPr>
          <p:cNvPicPr>
            <a:picLocks noChangeAspect="1"/>
          </p:cNvPicPr>
          <p:nvPr/>
        </p:nvPicPr>
        <p:blipFill rotWithShape="1">
          <a:blip r:embed="rId3"/>
          <a:srcRect l="21185" r="35826" b="25499"/>
          <a:stretch/>
        </p:blipFill>
        <p:spPr>
          <a:xfrm>
            <a:off x="459158" y="922634"/>
            <a:ext cx="4526924" cy="4412937"/>
          </a:xfrm>
          <a:prstGeom prst="rect">
            <a:avLst/>
          </a:prstGeom>
        </p:spPr>
      </p:pic>
      <p:sp>
        <p:nvSpPr>
          <p:cNvPr id="6" name="TekstSylinder 5">
            <a:extLst>
              <a:ext uri="{FF2B5EF4-FFF2-40B4-BE49-F238E27FC236}">
                <a16:creationId xmlns:a16="http://schemas.microsoft.com/office/drawing/2014/main" id="{64A6E386-0E2F-4A7A-A217-6AF21D1130B9}"/>
              </a:ext>
            </a:extLst>
          </p:cNvPr>
          <p:cNvSpPr txBox="1"/>
          <p:nvPr/>
        </p:nvSpPr>
        <p:spPr>
          <a:xfrm>
            <a:off x="358162" y="5565338"/>
            <a:ext cx="4616609" cy="830997"/>
          </a:xfrm>
          <a:prstGeom prst="rect">
            <a:avLst/>
          </a:prstGeom>
          <a:noFill/>
          <a:ln w="3175">
            <a:solidFill>
              <a:srgbClr val="000000"/>
            </a:solidFill>
          </a:ln>
        </p:spPr>
        <p:txBody>
          <a:bodyPr wrap="square" rtlCol="0">
            <a:spAutoFit/>
          </a:bodyPr>
          <a:lstStyle/>
          <a:p>
            <a:r>
              <a:rPr lang="nb-NO" sz="1200" i="0">
                <a:solidFill>
                  <a:srgbClr val="000000"/>
                </a:solidFill>
                <a:effectLst/>
                <a:latin typeface="Verdana" panose="020B0604030504040204" pitchFamily="34" charset="0"/>
                <a:ea typeface="Verdana" panose="020B0604030504040204" pitchFamily="34" charset="0"/>
              </a:rPr>
              <a:t>Området tar utgangspunkt i at et menneske lever sitt liv i en gitt kontekst og at valg og handlinger skjer i samspill mellom egne ønsker, behov og interesser, og muligheter, krav og forventninger i den enkeltes omgivelser.</a:t>
            </a:r>
            <a:endParaRPr lang="nb-NO"/>
          </a:p>
        </p:txBody>
      </p:sp>
      <p:pic>
        <p:nvPicPr>
          <p:cNvPr id="9" name="Plassholder for innhold 4">
            <a:extLst>
              <a:ext uri="{FF2B5EF4-FFF2-40B4-BE49-F238E27FC236}">
                <a16:creationId xmlns:a16="http://schemas.microsoft.com/office/drawing/2014/main" id="{1DE6BBF3-3534-4E3B-AFA3-7996906A3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345" y="6429237"/>
            <a:ext cx="1774529" cy="369976"/>
          </a:xfrm>
          <a:prstGeom prst="rect">
            <a:avLst/>
          </a:prstGeom>
        </p:spPr>
      </p:pic>
    </p:spTree>
    <p:extLst>
      <p:ext uri="{BB962C8B-B14F-4D97-AF65-F5344CB8AC3E}">
        <p14:creationId xmlns:p14="http://schemas.microsoft.com/office/powerpoint/2010/main" val="220492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92C39F6-F3E9-4D3B-B5B9-34CD463A4983}"/>
              </a:ext>
            </a:extLst>
          </p:cNvPr>
          <p:cNvPicPr>
            <a:picLocks noChangeAspect="1"/>
          </p:cNvPicPr>
          <p:nvPr/>
        </p:nvPicPr>
        <p:blipFill rotWithShape="1">
          <a:blip r:embed="rId3"/>
          <a:srcRect l="21185" r="35826" b="25499"/>
          <a:stretch/>
        </p:blipFill>
        <p:spPr>
          <a:xfrm>
            <a:off x="459158" y="922634"/>
            <a:ext cx="4526924" cy="4412937"/>
          </a:xfrm>
          <a:prstGeom prst="rect">
            <a:avLst/>
          </a:prstGeom>
        </p:spPr>
      </p:pic>
      <p:sp>
        <p:nvSpPr>
          <p:cNvPr id="2" name="Snakkeboble: rektangel med avrundede hjørner 1">
            <a:extLst>
              <a:ext uri="{FF2B5EF4-FFF2-40B4-BE49-F238E27FC236}">
                <a16:creationId xmlns:a16="http://schemas.microsoft.com/office/drawing/2014/main" id="{CB99AD9E-D17B-42B8-8A3B-BE8284FEA934}"/>
              </a:ext>
            </a:extLst>
          </p:cNvPr>
          <p:cNvSpPr/>
          <p:nvPr/>
        </p:nvSpPr>
        <p:spPr>
          <a:xfrm>
            <a:off x="5817280" y="347543"/>
            <a:ext cx="6108700" cy="6117125"/>
          </a:xfrm>
          <a:prstGeom prst="wedgeRoundRectCallout">
            <a:avLst>
              <a:gd name="adj1" fmla="val -67837"/>
              <a:gd name="adj2" fmla="val -22920"/>
              <a:gd name="adj3" fmla="val 16667"/>
            </a:avLst>
          </a:prstGeom>
          <a:solidFill>
            <a:schemeClr val="accent2">
              <a:lumMod val="60000"/>
              <a:lumOff val="40000"/>
              <a:alpha val="31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E2968688-223C-44AF-A26A-1539B9DCE3F7}"/>
              </a:ext>
            </a:extLst>
          </p:cNvPr>
          <p:cNvSpPr/>
          <p:nvPr/>
        </p:nvSpPr>
        <p:spPr>
          <a:xfrm>
            <a:off x="5945100" y="535900"/>
            <a:ext cx="598088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200" b="0" i="0" u="none" strike="noStrike" kern="1200" cap="none" spc="0" normalizeH="0" baseline="0" noProof="0" dirty="0">
              <a:ln>
                <a:noFill/>
              </a:ln>
              <a:solidFill>
                <a:srgbClr val="D24617"/>
              </a:solidFill>
              <a:effectLst/>
              <a:uLnTx/>
              <a:uFillTx/>
              <a:latin typeface="Calibri"/>
              <a:ea typeface="+mn-ea"/>
              <a:cs typeface="+mn-cs"/>
            </a:endParaRP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Hvem er du, hva kan du, hva vil du?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Hva er din kompetanse og hvordan kan og vil du bruke den?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Hvilke interesser, verdier, holdninger, motivasjoner og behov har du? Hvilke har du utviklet til nå, og hvilke ønsker du å utvikle?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Hvordan påvirker kompetanse, interesser, verdier og holdninger ditt liv når det kommer til utdanning og arbeid?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Hvilke kontekster og fellesskaper er du en del av?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Hvordan påvirker din bakgrunn og de fellesskapene du er en del av, dine valg og din karriere?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Hvilke samfunnsmessige strukturer påvirker deg og din situasjon?  </a:t>
            </a:r>
          </a:p>
          <a:p>
            <a:pPr marL="342900" indent="-342900" algn="l">
              <a:buFont typeface="Arial" panose="020B0604020202020204" pitchFamily="34" charset="0"/>
              <a:buChar char="•"/>
            </a:pPr>
            <a:r>
              <a:rPr lang="nb-NO" sz="2000" b="0" i="0" dirty="0">
                <a:solidFill>
                  <a:srgbClr val="000000"/>
                </a:solidFill>
                <a:effectLst/>
                <a:ea typeface="Verdana" panose="020B0604030504040204" pitchFamily="34" charset="0"/>
              </a:rPr>
              <a:t>Ønsker du å påvirke hvordan strukturer får konsekvenser for ditt liv? Er det mulig og ønskelig?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6" name="Bilde 5">
            <a:extLst>
              <a:ext uri="{FF2B5EF4-FFF2-40B4-BE49-F238E27FC236}">
                <a16:creationId xmlns:a16="http://schemas.microsoft.com/office/drawing/2014/main" id="{5DDE8626-A364-4D70-9D85-B2A1BC768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 y="6511745"/>
            <a:ext cx="1367546" cy="263514"/>
          </a:xfrm>
          <a:prstGeom prst="rect">
            <a:avLst/>
          </a:prstGeom>
        </p:spPr>
      </p:pic>
    </p:spTree>
    <p:extLst>
      <p:ext uri="{BB962C8B-B14F-4D97-AF65-F5344CB8AC3E}">
        <p14:creationId xmlns:p14="http://schemas.microsoft.com/office/powerpoint/2010/main" val="239443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34A4489-330D-4E55-9A6B-E6A12AEA11BA}"/>
              </a:ext>
            </a:extLst>
          </p:cNvPr>
          <p:cNvSpPr/>
          <p:nvPr/>
        </p:nvSpPr>
        <p:spPr>
          <a:xfrm>
            <a:off x="5291077" y="831754"/>
            <a:ext cx="6634903" cy="49859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mn-ea"/>
                <a:cs typeface="+mn-cs"/>
              </a:rPr>
              <a:t>Endring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utforske endringer i eget liv og endringer i omgivelsene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vurdere om endringer er ønskede eller uønskede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se hvordan endringer i eget liv eller omgivelser kan forandre forutsetningene for valg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analysere hvilke endringer man har opplevd tidligere, og å se på hvordan de ble håndtert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være oppmerksom på endringer i ens nære omgivelser eller i samfunnet og vurdere hvilke konsekvenser de kan ha på eget liv</a:t>
            </a:r>
            <a:br>
              <a:rPr kumimoji="0" lang="nb-NO" sz="1800" b="0" i="0" u="none" strike="noStrike" kern="1200" cap="none" spc="0" normalizeH="0" baseline="0" noProof="0">
                <a:ln>
                  <a:noFill/>
                </a:ln>
                <a:solidFill>
                  <a:srgbClr val="000000"/>
                </a:solidFill>
                <a:effectLst/>
                <a:uLnTx/>
                <a:uFillTx/>
                <a:latin typeface="Calibri"/>
                <a:ea typeface="+mn-ea"/>
                <a:cs typeface="+mn-cs"/>
              </a:rPr>
            </a:br>
            <a:endParaRPr kumimoji="0" lang="nb-NO" sz="1800" b="0" i="0" u="none" strike="noStrike" kern="1200" cap="none" spc="0" normalizeH="0" baseline="0" noProof="0">
              <a:ln>
                <a:noFill/>
              </a:ln>
              <a:solidFill>
                <a:srgbClr val="D2461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mn-ea"/>
                <a:cs typeface="+mn-cs"/>
              </a:rPr>
              <a:t>Stabilitet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se etter hva som er stabilt i eget liv og i omgivelsene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vite hvilket behov man har for stabilitet i ulike situasjoner,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vurdere behov for stabilitet opp mot ønske om endring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Calibri"/>
                <a:ea typeface="+mn-ea"/>
                <a:cs typeface="+mn-cs"/>
              </a:rPr>
              <a:t>være oppmerksom på at stabilitet kan komme i konflikt med ønske eller krav om endring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D24617"/>
              </a:solidFill>
              <a:effectLst/>
              <a:uLnTx/>
              <a:uFillTx/>
              <a:latin typeface="Calibri"/>
              <a:ea typeface="+mn-ea"/>
              <a:cs typeface="+mn-cs"/>
            </a:endParaRPr>
          </a:p>
        </p:txBody>
      </p:sp>
      <p:pic>
        <p:nvPicPr>
          <p:cNvPr id="8" name="Bilde 7">
            <a:extLst>
              <a:ext uri="{FF2B5EF4-FFF2-40B4-BE49-F238E27FC236}">
                <a16:creationId xmlns:a16="http://schemas.microsoft.com/office/drawing/2014/main" id="{8BB9BDFF-820D-454F-8242-381927DAB4FD}"/>
              </a:ext>
            </a:extLst>
          </p:cNvPr>
          <p:cNvPicPr>
            <a:picLocks noChangeAspect="1"/>
          </p:cNvPicPr>
          <p:nvPr/>
        </p:nvPicPr>
        <p:blipFill rotWithShape="1">
          <a:blip r:embed="rId3"/>
          <a:srcRect l="21572" r="35980" b="25086"/>
          <a:stretch/>
        </p:blipFill>
        <p:spPr>
          <a:xfrm>
            <a:off x="266020" y="932061"/>
            <a:ext cx="4435542" cy="4403224"/>
          </a:xfrm>
          <a:prstGeom prst="rect">
            <a:avLst/>
          </a:prstGeom>
        </p:spPr>
      </p:pic>
      <p:sp>
        <p:nvSpPr>
          <p:cNvPr id="2" name="TekstSylinder 1">
            <a:extLst>
              <a:ext uri="{FF2B5EF4-FFF2-40B4-BE49-F238E27FC236}">
                <a16:creationId xmlns:a16="http://schemas.microsoft.com/office/drawing/2014/main" id="{65103FDC-6BB9-46FA-9ADC-BBFB0BDDD096}"/>
              </a:ext>
            </a:extLst>
          </p:cNvPr>
          <p:cNvSpPr txBox="1"/>
          <p:nvPr/>
        </p:nvSpPr>
        <p:spPr>
          <a:xfrm>
            <a:off x="358162" y="5565338"/>
            <a:ext cx="4616609" cy="830997"/>
          </a:xfrm>
          <a:prstGeom prst="rect">
            <a:avLst/>
          </a:prstGeom>
          <a:noFill/>
          <a:ln w="3175">
            <a:solidFill>
              <a:srgbClr val="000000"/>
            </a:solidFill>
          </a:ln>
        </p:spPr>
        <p:txBody>
          <a:bodyPr wrap="square" rtlCol="0">
            <a:spAutoFit/>
          </a:bodyPr>
          <a:lstStyle/>
          <a:p>
            <a:r>
              <a:rPr lang="nb-NO" sz="1200" b="0" i="0">
                <a:solidFill>
                  <a:srgbClr val="000000"/>
                </a:solidFill>
                <a:effectLst/>
              </a:rPr>
              <a:t>Området handler om å utforske krav om og behov for endring, sett opp mot behov for og  ønske om stabilitet. Noen ganger kan dette stå i motsetning til hverandre, og da handler det om å finne ut hvordan man skal håndtere de dilemmaene det kan medføre. </a:t>
            </a:r>
            <a:endParaRPr lang="nb-NO"/>
          </a:p>
        </p:txBody>
      </p:sp>
      <p:pic>
        <p:nvPicPr>
          <p:cNvPr id="6" name="Plassholder for innhold 4">
            <a:extLst>
              <a:ext uri="{FF2B5EF4-FFF2-40B4-BE49-F238E27FC236}">
                <a16:creationId xmlns:a16="http://schemas.microsoft.com/office/drawing/2014/main" id="{2360DD7B-7D68-45CA-B997-10EACBE83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345" y="6429237"/>
            <a:ext cx="1774529" cy="369976"/>
          </a:xfrm>
          <a:prstGeom prst="rect">
            <a:avLst/>
          </a:prstGeom>
        </p:spPr>
      </p:pic>
    </p:spTree>
    <p:extLst>
      <p:ext uri="{BB962C8B-B14F-4D97-AF65-F5344CB8AC3E}">
        <p14:creationId xmlns:p14="http://schemas.microsoft.com/office/powerpoint/2010/main" val="88222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Kvalitet i karriereveiledning</a:t>
            </a:r>
          </a:p>
        </p:txBody>
      </p:sp>
    </p:spTree>
    <p:extLst>
      <p:ext uri="{BB962C8B-B14F-4D97-AF65-F5344CB8AC3E}">
        <p14:creationId xmlns:p14="http://schemas.microsoft.com/office/powerpoint/2010/main" val="74306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A8C298B8-1A7D-4509-8632-D9F8454BC652}"/>
              </a:ext>
            </a:extLst>
          </p:cNvPr>
          <p:cNvGrpSpPr/>
          <p:nvPr/>
        </p:nvGrpSpPr>
        <p:grpSpPr>
          <a:xfrm>
            <a:off x="6263407" y="331032"/>
            <a:ext cx="5353348" cy="6387598"/>
            <a:chOff x="6263407" y="331032"/>
            <a:chExt cx="5353348" cy="6387598"/>
          </a:xfrm>
        </p:grpSpPr>
        <p:sp>
          <p:nvSpPr>
            <p:cNvPr id="5" name="Snakkeboble: rektangel med avrundede hjørner 4">
              <a:extLst>
                <a:ext uri="{FF2B5EF4-FFF2-40B4-BE49-F238E27FC236}">
                  <a16:creationId xmlns:a16="http://schemas.microsoft.com/office/drawing/2014/main" id="{66F77A52-30DB-4DE3-A4F1-010C22504562}"/>
                </a:ext>
              </a:extLst>
            </p:cNvPr>
            <p:cNvSpPr/>
            <p:nvPr/>
          </p:nvSpPr>
          <p:spPr>
            <a:xfrm rot="5400000">
              <a:off x="5842113" y="752326"/>
              <a:ext cx="6195936" cy="5353348"/>
            </a:xfrm>
            <a:prstGeom prst="wedgeRoundRectCallout">
              <a:avLst>
                <a:gd name="adj1" fmla="val -18735"/>
                <a:gd name="adj2" fmla="val 77325"/>
                <a:gd name="adj3" fmla="val 16667"/>
              </a:avLst>
            </a:prstGeom>
            <a:solidFill>
              <a:srgbClr val="F5E765">
                <a:alpha val="31000"/>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834A4489-330D-4E55-9A6B-E6A12AEA11BA}"/>
                </a:ext>
              </a:extLst>
            </p:cNvPr>
            <p:cNvSpPr/>
            <p:nvPr/>
          </p:nvSpPr>
          <p:spPr>
            <a:xfrm>
              <a:off x="6496437" y="501543"/>
              <a:ext cx="5120318" cy="6217087"/>
            </a:xfrm>
            <a:prstGeom prst="rect">
              <a:avLst/>
            </a:prstGeom>
          </p:spPr>
          <p:txBody>
            <a:bodyPr wrap="square">
              <a:spAutoFit/>
            </a:bodyPr>
            <a:lstStyle/>
            <a:p>
              <a:pPr marL="285750" indent="-285750" algn="l" rtl="0" fontAlgn="base">
                <a:buFont typeface="Arial" panose="020B0604020202020204" pitchFamily="34" charset="0"/>
                <a:buChar char="•"/>
              </a:pPr>
              <a:r>
                <a:rPr lang="nb-NO" sz="2000" b="0" i="0" dirty="0">
                  <a:solidFill>
                    <a:srgbClr val="000000"/>
                  </a:solidFill>
                  <a:effectLst/>
                </a:rPr>
                <a:t>Hvilke endringer foregår i ditt liv?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Hvilke endringer skjer rundt deg og i samfunnet?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Hvordan påvirker endringene deg, hvilke konsekvenser kan de få?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Liker eller misliker du endring? Trenger du stabilitet?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I de endringene som foregår, hva oppleves som stabilt?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Finnes det forventninger til henholdsvis endring eller stabilitet, for eksempel fra samfunnet, familie, ditt nære fellesskap, deg selv?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Hva i ditt liv akkurat nå er stabilt? Hvordan opplever du denne stabiliteten?  </a:t>
              </a:r>
              <a:endParaRPr lang="nb-NO" sz="2000" dirty="0">
                <a:solidFill>
                  <a:srgbClr val="000000"/>
                </a:solidFill>
              </a:endParaRPr>
            </a:p>
            <a:p>
              <a:pPr marL="285750" indent="-285750" algn="l" rtl="0" fontAlgn="base">
                <a:buFont typeface="Arial" panose="020B0604020202020204" pitchFamily="34" charset="0"/>
                <a:buChar char="•"/>
              </a:pPr>
              <a:r>
                <a:rPr lang="nb-NO" sz="2000" b="0" i="0" dirty="0">
                  <a:solidFill>
                    <a:srgbClr val="000000"/>
                  </a:solidFill>
                  <a:effectLst/>
                </a:rPr>
                <a:t>Hvis ønsket om endring står i konflikt med ønsket om eller behov for stabilitet, hvordan ta valg og gjøre riktige overveielser mellom de to hensynene? </a:t>
              </a:r>
              <a:endParaRPr lang="nb-NO"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D24617"/>
                </a:solidFill>
                <a:effectLst/>
                <a:uLnTx/>
                <a:uFillTx/>
                <a:latin typeface="Calibri"/>
                <a:ea typeface="+mn-ea"/>
                <a:cs typeface="+mn-cs"/>
              </a:endParaRPr>
            </a:p>
          </p:txBody>
        </p:sp>
      </p:grpSp>
      <p:pic>
        <p:nvPicPr>
          <p:cNvPr id="8" name="Bilde 7">
            <a:extLst>
              <a:ext uri="{FF2B5EF4-FFF2-40B4-BE49-F238E27FC236}">
                <a16:creationId xmlns:a16="http://schemas.microsoft.com/office/drawing/2014/main" id="{86F8E4AD-6501-440C-8A58-AA0E6E1A5497}"/>
              </a:ext>
            </a:extLst>
          </p:cNvPr>
          <p:cNvPicPr>
            <a:picLocks noChangeAspect="1"/>
          </p:cNvPicPr>
          <p:nvPr/>
        </p:nvPicPr>
        <p:blipFill rotWithShape="1">
          <a:blip r:embed="rId3"/>
          <a:srcRect l="21572" r="35980" b="25086"/>
          <a:stretch/>
        </p:blipFill>
        <p:spPr>
          <a:xfrm>
            <a:off x="266020" y="932061"/>
            <a:ext cx="4435542" cy="4403224"/>
          </a:xfrm>
          <a:prstGeom prst="rect">
            <a:avLst/>
          </a:prstGeom>
        </p:spPr>
      </p:pic>
      <p:pic>
        <p:nvPicPr>
          <p:cNvPr id="7" name="Bilde 6">
            <a:extLst>
              <a:ext uri="{FF2B5EF4-FFF2-40B4-BE49-F238E27FC236}">
                <a16:creationId xmlns:a16="http://schemas.microsoft.com/office/drawing/2014/main" id="{C9F745E0-1017-49B2-9052-56ED60061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 y="6511745"/>
            <a:ext cx="1367546" cy="263514"/>
          </a:xfrm>
          <a:prstGeom prst="rect">
            <a:avLst/>
          </a:prstGeom>
        </p:spPr>
      </p:pic>
    </p:spTree>
    <p:extLst>
      <p:ext uri="{BB962C8B-B14F-4D97-AF65-F5344CB8AC3E}">
        <p14:creationId xmlns:p14="http://schemas.microsoft.com/office/powerpoint/2010/main" val="257240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2A8E326-89D0-4A90-9C80-2857B67D3B68}"/>
              </a:ext>
            </a:extLst>
          </p:cNvPr>
          <p:cNvSpPr/>
          <p:nvPr/>
        </p:nvSpPr>
        <p:spPr>
          <a:xfrm>
            <a:off x="5613991" y="474345"/>
            <a:ext cx="6649892" cy="29546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Times New Roman" panose="02020603050405020304" pitchFamily="18" charset="0"/>
                <a:cs typeface="Times New Roman" panose="02020603050405020304" pitchFamily="18" charset="0"/>
              </a:rPr>
              <a:t>Valg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utforske valg og valgalternativer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bli kjent med egne valgstrategier og hva en trenger i en valgsituasjon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vurdere konsekvenser av ulike valgalternativer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bruke tidligere erfaringer for å ta framtidige valg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vite at et </a:t>
            </a:r>
            <a:r>
              <a:rPr kumimoji="0" lang="nb-NO" sz="1600" b="0" i="0" u="none" strike="noStrike" kern="1200" cap="none" spc="0" normalizeH="0" baseline="0" noProof="0" err="1">
                <a:ln>
                  <a:noFill/>
                </a:ln>
                <a:solidFill>
                  <a:srgbClr val="000000"/>
                </a:solidFill>
                <a:effectLst/>
                <a:uLnTx/>
                <a:uFillTx/>
                <a:latin typeface="Calibri"/>
                <a:ea typeface="Times New Roman" panose="02020603050405020304" pitchFamily="18" charset="0"/>
                <a:cs typeface="Times New Roman" panose="02020603050405020304" pitchFamily="18" charset="0"/>
              </a:rPr>
              <a:t>fravalg</a:t>
            </a: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 – eller fravær av valg – også kan betraktes som valg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erkjenne at tvil kan være en del av valgprosessen, og at uansett valgstrategi kan man ikke forutse framtiden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vite at valg både kan være en avgrenset hendelse, og </a:t>
            </a:r>
            <a:br>
              <a:rPr kumimoji="0" lang="nb-NO" sz="16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br>
            <a:r>
              <a:rPr kumimoji="0" lang="nb-NO" sz="16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en langsom endringsprosess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2" name="TekstSylinder 1">
            <a:extLst>
              <a:ext uri="{FF2B5EF4-FFF2-40B4-BE49-F238E27FC236}">
                <a16:creationId xmlns:a16="http://schemas.microsoft.com/office/drawing/2014/main" id="{F605C69B-96BF-495A-A815-BCA0769AAFEF}"/>
              </a:ext>
            </a:extLst>
          </p:cNvPr>
          <p:cNvSpPr txBox="1"/>
          <p:nvPr/>
        </p:nvSpPr>
        <p:spPr>
          <a:xfrm>
            <a:off x="5613991" y="3519377"/>
            <a:ext cx="6368902"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mn-ea"/>
                <a:cs typeface="+mn-cs"/>
              </a:rPr>
              <a:t>Tilfeldigheter</a:t>
            </a:r>
            <a:endParaRPr kumimoji="0" lang="nb-NO" sz="1800" b="1" i="0" u="none" strike="noStrike" kern="1200" cap="none" spc="0" normalizeH="0" baseline="0" noProof="0">
              <a:ln>
                <a:noFill/>
              </a:ln>
              <a:solidFill>
                <a:srgbClr val="D24617"/>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undersøke hvordan tilfeldigheter har hatt innflytelse på hendelser </a:t>
            </a:r>
            <a:br>
              <a:rPr kumimoji="0" lang="nb-NO" sz="1600" b="0" i="0" u="none" strike="noStrike" kern="1200" cap="none" spc="0" normalizeH="0" baseline="0" noProof="0">
                <a:ln>
                  <a:noFill/>
                </a:ln>
                <a:solidFill>
                  <a:srgbClr val="000000"/>
                </a:solidFill>
                <a:effectLst/>
                <a:uLnTx/>
                <a:uFillTx/>
                <a:latin typeface="Calibri"/>
                <a:ea typeface="+mn-ea"/>
                <a:cs typeface="+mn-cs"/>
              </a:rPr>
            </a:br>
            <a:r>
              <a:rPr kumimoji="0" lang="nb-NO" sz="1600" b="0" i="0" u="none" strike="noStrike" kern="1200" cap="none" spc="0" normalizeH="0" baseline="0" noProof="0">
                <a:ln>
                  <a:noFill/>
                </a:ln>
                <a:solidFill>
                  <a:srgbClr val="000000"/>
                </a:solidFill>
                <a:effectLst/>
                <a:uLnTx/>
                <a:uFillTx/>
                <a:latin typeface="Calibri"/>
                <a:ea typeface="+mn-ea"/>
                <a:cs typeface="+mn-cs"/>
              </a:rPr>
              <a:t>og valg når det kommer til utdanning og jobb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se og forstå at hendelser som ikke var planlagte, allikevel kan få betydning for hvordan karrieren utvikler seg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bli oppmerksom på at man kan velge å handle eller ikke når en tilfeldighet oppstår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utforske hvordan man kan legge til rette for at «gode» tilfeldigheter </a:t>
            </a:r>
            <a:br>
              <a:rPr kumimoji="0" lang="nb-NO" sz="1600" b="0" i="0" u="none" strike="noStrike" kern="1200" cap="none" spc="0" normalizeH="0" baseline="0" noProof="0">
                <a:ln>
                  <a:noFill/>
                </a:ln>
                <a:solidFill>
                  <a:srgbClr val="000000"/>
                </a:solidFill>
                <a:effectLst/>
                <a:uLnTx/>
                <a:uFillTx/>
                <a:latin typeface="Calibri"/>
                <a:ea typeface="+mn-ea"/>
                <a:cs typeface="+mn-cs"/>
              </a:rPr>
            </a:br>
            <a:r>
              <a:rPr kumimoji="0" lang="nb-NO" sz="1600" b="0" i="0" u="none" strike="noStrike" kern="1200" cap="none" spc="0" normalizeH="0" baseline="0" noProof="0">
                <a:ln>
                  <a:noFill/>
                </a:ln>
                <a:solidFill>
                  <a:srgbClr val="000000"/>
                </a:solidFill>
                <a:effectLst/>
                <a:uLnTx/>
                <a:uFillTx/>
                <a:latin typeface="Calibri"/>
                <a:ea typeface="+mn-ea"/>
                <a:cs typeface="+mn-cs"/>
              </a:rPr>
              <a:t>kan skje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D24617"/>
              </a:solidFill>
              <a:effectLst/>
              <a:uLnTx/>
              <a:uFillTx/>
              <a:latin typeface="Calibri"/>
              <a:ea typeface="+mn-ea"/>
              <a:cs typeface="+mn-cs"/>
            </a:endParaRPr>
          </a:p>
        </p:txBody>
      </p:sp>
      <p:pic>
        <p:nvPicPr>
          <p:cNvPr id="9" name="Bilde 8">
            <a:extLst>
              <a:ext uri="{FF2B5EF4-FFF2-40B4-BE49-F238E27FC236}">
                <a16:creationId xmlns:a16="http://schemas.microsoft.com/office/drawing/2014/main" id="{B630B4E4-8F43-4263-AD20-9A672C758D17}"/>
              </a:ext>
            </a:extLst>
          </p:cNvPr>
          <p:cNvPicPr>
            <a:picLocks noChangeAspect="1"/>
          </p:cNvPicPr>
          <p:nvPr/>
        </p:nvPicPr>
        <p:blipFill rotWithShape="1">
          <a:blip r:embed="rId3"/>
          <a:srcRect l="21417" r="36134" b="26048"/>
          <a:stretch/>
        </p:blipFill>
        <p:spPr>
          <a:xfrm>
            <a:off x="374046" y="899350"/>
            <a:ext cx="4526924" cy="4436221"/>
          </a:xfrm>
          <a:prstGeom prst="rect">
            <a:avLst/>
          </a:prstGeom>
        </p:spPr>
      </p:pic>
      <p:sp>
        <p:nvSpPr>
          <p:cNvPr id="6" name="TekstSylinder 5">
            <a:extLst>
              <a:ext uri="{FF2B5EF4-FFF2-40B4-BE49-F238E27FC236}">
                <a16:creationId xmlns:a16="http://schemas.microsoft.com/office/drawing/2014/main" id="{C8158E65-3759-4BAF-954B-C61B37C27B6D}"/>
              </a:ext>
            </a:extLst>
          </p:cNvPr>
          <p:cNvSpPr txBox="1"/>
          <p:nvPr/>
        </p:nvSpPr>
        <p:spPr>
          <a:xfrm>
            <a:off x="358162" y="5565338"/>
            <a:ext cx="4616609" cy="691600"/>
          </a:xfrm>
          <a:prstGeom prst="rect">
            <a:avLst/>
          </a:prstGeom>
          <a:noFill/>
          <a:ln w="3175">
            <a:solidFill>
              <a:srgbClr val="000000"/>
            </a:solidFill>
          </a:ln>
        </p:spPr>
        <p:txBody>
          <a:bodyPr wrap="square" rtlCol="0">
            <a:spAutoFit/>
          </a:bodyPr>
          <a:lstStyle/>
          <a:p>
            <a:pPr marL="0" indent="0">
              <a:lnSpc>
                <a:spcPct val="110000"/>
              </a:lnSpc>
              <a:buNone/>
            </a:pPr>
            <a:r>
              <a:rPr lang="nb-NO" sz="1200">
                <a:ea typeface="Verdana" panose="020B0604030504040204" pitchFamily="34" charset="0"/>
              </a:rPr>
              <a:t>O</a:t>
            </a:r>
            <a:r>
              <a:rPr lang="nb-NO" sz="1200" b="0" i="0">
                <a:effectLst/>
                <a:ea typeface="Verdana" panose="020B0604030504040204" pitchFamily="34" charset="0"/>
              </a:rPr>
              <a:t>mrådet handler om å se og analysere hvordan livet utvikler seg i møtet mellom valg - altså det man selv kan påvirke, og tilfeldigheter som oppstår - altså det som «skjer med en selv».</a:t>
            </a:r>
          </a:p>
        </p:txBody>
      </p:sp>
      <p:pic>
        <p:nvPicPr>
          <p:cNvPr id="7" name="Plassholder for innhold 4">
            <a:extLst>
              <a:ext uri="{FF2B5EF4-FFF2-40B4-BE49-F238E27FC236}">
                <a16:creationId xmlns:a16="http://schemas.microsoft.com/office/drawing/2014/main" id="{D27A122F-16E2-4429-9CF7-B5A3BF78B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345" y="6429237"/>
            <a:ext cx="1774529" cy="369976"/>
          </a:xfrm>
          <a:prstGeom prst="rect">
            <a:avLst/>
          </a:prstGeom>
        </p:spPr>
      </p:pic>
    </p:spTree>
    <p:extLst>
      <p:ext uri="{BB962C8B-B14F-4D97-AF65-F5344CB8AC3E}">
        <p14:creationId xmlns:p14="http://schemas.microsoft.com/office/powerpoint/2010/main" val="204902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9BD6110-C6E3-476E-8AD8-9468C51A2673}"/>
              </a:ext>
            </a:extLst>
          </p:cNvPr>
          <p:cNvGrpSpPr/>
          <p:nvPr/>
        </p:nvGrpSpPr>
        <p:grpSpPr>
          <a:xfrm>
            <a:off x="5966869" y="274161"/>
            <a:ext cx="5597779" cy="5596538"/>
            <a:chOff x="5966869" y="274161"/>
            <a:chExt cx="5597779" cy="5596538"/>
          </a:xfrm>
        </p:grpSpPr>
        <p:sp>
          <p:nvSpPr>
            <p:cNvPr id="6" name="Snakkeboble: rektangel med avrundede hjørner 5">
              <a:extLst>
                <a:ext uri="{FF2B5EF4-FFF2-40B4-BE49-F238E27FC236}">
                  <a16:creationId xmlns:a16="http://schemas.microsoft.com/office/drawing/2014/main" id="{A5FDFD35-50E1-4F60-9006-FE298D26CE47}"/>
                </a:ext>
              </a:extLst>
            </p:cNvPr>
            <p:cNvSpPr/>
            <p:nvPr/>
          </p:nvSpPr>
          <p:spPr>
            <a:xfrm rot="5400000">
              <a:off x="6012519" y="318570"/>
              <a:ext cx="5506479" cy="5597779"/>
            </a:xfrm>
            <a:prstGeom prst="wedgeRoundRectCallout">
              <a:avLst>
                <a:gd name="adj1" fmla="val -20834"/>
                <a:gd name="adj2" fmla="val 68804"/>
                <a:gd name="adj3" fmla="val 16667"/>
              </a:avLst>
            </a:prstGeom>
            <a:solidFill>
              <a:srgbClr val="0CB0AC">
                <a:alpha val="23000"/>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82A8E326-89D0-4A90-9C80-2857B67D3B68}"/>
                </a:ext>
              </a:extLst>
            </p:cNvPr>
            <p:cNvSpPr/>
            <p:nvPr/>
          </p:nvSpPr>
          <p:spPr>
            <a:xfrm>
              <a:off x="6165451" y="274161"/>
              <a:ext cx="5200616"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D24617"/>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Hvordan tar du valg, og hva har vært/er din typiske valgstrategi?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Hvordan har du tatt valg tidligere?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Hvilke valg har fått betydning for din karriereutvikling?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Hva har hjulpet deg i valgprosesser (mennesker, kunnskap, ting du gjorde)?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Hva opplever du selv spiller inn på dine valg?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Hva tror du </a:t>
              </a:r>
              <a:r>
                <a:rPr kumimoji="0" lang="nb-NO" sz="2000" b="0" i="0" u="none" strike="noStrike" kern="1200" cap="none" spc="0" normalizeH="0" baseline="0" noProof="0">
                  <a:ln>
                    <a:noFill/>
                  </a:ln>
                  <a:solidFill>
                    <a:srgbClr val="000000"/>
                  </a:solidFill>
                  <a:effectLst/>
                  <a:uLnTx/>
                  <a:uFillTx/>
                  <a:ea typeface="+mn-ea"/>
                  <a:cs typeface="+mn-cs"/>
                </a:rPr>
                <a:t>spiller</a:t>
              </a:r>
              <a:r>
                <a:rPr kumimoji="0" lang="nb-NO" sz="2000" b="0" i="0" u="none" strike="noStrike" kern="1200" cap="none" spc="0" normalizeH="0" baseline="0" noProof="0">
                  <a:ln>
                    <a:noFill/>
                  </a:ln>
                  <a:solidFill>
                    <a:srgbClr val="000000"/>
                  </a:solidFill>
                  <a:effectLst/>
                  <a:uLnTx/>
                  <a:uFillTx/>
                  <a:latin typeface="Calibri"/>
                  <a:ea typeface="+mn-ea"/>
                  <a:cs typeface="+mn-cs"/>
                </a:rPr>
                <a:t> inn på andres valg?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Hvilke tilfeldigheter har hatt innflytelse på valg av utdanning og jobb i ditt liv?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Hvordan kan tilfeldigheter, det som er utenfor din kontroll påvirke ditt liv?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000000"/>
                  </a:solidFill>
                  <a:effectLst/>
                  <a:uLnTx/>
                  <a:uFillTx/>
                  <a:latin typeface="Calibri"/>
                  <a:ea typeface="+mn-ea"/>
                  <a:cs typeface="+mn-cs"/>
                </a:rPr>
                <a:t>Hvordan kan du legge til rette for at «gode» tilfeldigheter kan skje?</a:t>
              </a:r>
            </a:p>
          </p:txBody>
        </p:sp>
      </p:grpSp>
      <p:pic>
        <p:nvPicPr>
          <p:cNvPr id="8" name="Bilde 7">
            <a:extLst>
              <a:ext uri="{FF2B5EF4-FFF2-40B4-BE49-F238E27FC236}">
                <a16:creationId xmlns:a16="http://schemas.microsoft.com/office/drawing/2014/main" id="{38E87CC6-1DD2-4D5F-9238-D58DD9A5D51C}"/>
              </a:ext>
            </a:extLst>
          </p:cNvPr>
          <p:cNvPicPr>
            <a:picLocks noChangeAspect="1"/>
          </p:cNvPicPr>
          <p:nvPr/>
        </p:nvPicPr>
        <p:blipFill rotWithShape="1">
          <a:blip r:embed="rId3"/>
          <a:srcRect l="21417" r="36134" b="26048"/>
          <a:stretch/>
        </p:blipFill>
        <p:spPr>
          <a:xfrm>
            <a:off x="367489" y="899350"/>
            <a:ext cx="4526924" cy="4436221"/>
          </a:xfrm>
          <a:prstGeom prst="rect">
            <a:avLst/>
          </a:prstGeom>
        </p:spPr>
      </p:pic>
      <p:pic>
        <p:nvPicPr>
          <p:cNvPr id="7" name="Bilde 6">
            <a:extLst>
              <a:ext uri="{FF2B5EF4-FFF2-40B4-BE49-F238E27FC236}">
                <a16:creationId xmlns:a16="http://schemas.microsoft.com/office/drawing/2014/main" id="{FA95F337-6D68-4816-B2F0-0F29270B1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 y="6511745"/>
            <a:ext cx="1367546" cy="263514"/>
          </a:xfrm>
          <a:prstGeom prst="rect">
            <a:avLst/>
          </a:prstGeom>
        </p:spPr>
      </p:pic>
      <p:pic>
        <p:nvPicPr>
          <p:cNvPr id="9" name="Plassholder for innhold 4">
            <a:extLst>
              <a:ext uri="{FF2B5EF4-FFF2-40B4-BE49-F238E27FC236}">
                <a16:creationId xmlns:a16="http://schemas.microsoft.com/office/drawing/2014/main" id="{CE33BF15-5038-4193-8FB6-BC44C0233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345" y="6429237"/>
            <a:ext cx="1774529" cy="369976"/>
          </a:xfrm>
          <a:prstGeom prst="rect">
            <a:avLst/>
          </a:prstGeom>
        </p:spPr>
      </p:pic>
    </p:spTree>
    <p:extLst>
      <p:ext uri="{BB962C8B-B14F-4D97-AF65-F5344CB8AC3E}">
        <p14:creationId xmlns:p14="http://schemas.microsoft.com/office/powerpoint/2010/main" val="361941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79D77A6-82BA-4FB7-A4B5-080E8244F921}"/>
              </a:ext>
            </a:extLst>
          </p:cNvPr>
          <p:cNvSpPr/>
          <p:nvPr/>
        </p:nvSpPr>
        <p:spPr>
          <a:xfrm>
            <a:off x="5566770" y="866357"/>
            <a:ext cx="621671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Times New Roman" panose="02020603050405020304" pitchFamily="18" charset="0"/>
                <a:cs typeface="Times New Roman" panose="02020603050405020304" pitchFamily="18" charset="0"/>
              </a:rPr>
              <a:t>Muligheter</a:t>
            </a:r>
            <a:endParaRPr kumimoji="0" lang="nb-NO" sz="1800" b="1" i="0" u="none" strike="noStrike" kern="1200" cap="none" spc="0" normalizeH="0" baseline="0" noProof="0">
              <a:ln>
                <a:noFill/>
              </a:ln>
              <a:solidFill>
                <a:srgbClr val="D24617"/>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utforske muligheter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innhente kunnskap og informasjon for å avklare om muligheter er reelle eller ikke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bli klar over og bevisst på egen mulighetshorisont, det vil si det man kjenner til og vurderer som mulig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undersøke om egen mulighetshorisont kan utvides </a:t>
            </a:r>
          </a:p>
        </p:txBody>
      </p:sp>
      <p:sp>
        <p:nvSpPr>
          <p:cNvPr id="2" name="TekstSylinder 1">
            <a:extLst>
              <a:ext uri="{FF2B5EF4-FFF2-40B4-BE49-F238E27FC236}">
                <a16:creationId xmlns:a16="http://schemas.microsoft.com/office/drawing/2014/main" id="{F6BCD814-C204-47FA-B16F-5CC8FF02A68E}"/>
              </a:ext>
            </a:extLst>
          </p:cNvPr>
          <p:cNvSpPr txBox="1"/>
          <p:nvPr/>
        </p:nvSpPr>
        <p:spPr>
          <a:xfrm>
            <a:off x="5573450" y="3138323"/>
            <a:ext cx="666661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mn-ea"/>
                <a:cs typeface="+mn-cs"/>
              </a:rPr>
              <a:t>Begrensninger</a:t>
            </a:r>
            <a:endParaRPr kumimoji="0" lang="nb-NO" sz="1600" b="1" i="0" u="none" strike="noStrike" kern="1200" cap="none" spc="0" normalizeH="0" baseline="0" noProof="0">
              <a:ln>
                <a:noFill/>
              </a:ln>
              <a:solidFill>
                <a:srgbClr val="D24617"/>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avdekke mulige begrensninger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analysere og vurdere begrensningene og undersøke om de er reelle, eller kun opplevde (tankefeller)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dersom begrensningen er reell, undersøke om det er mulig å gjøre noe med 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finne ut om det er mulig å påvirke begrensningens negative innvirkning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se på hvordan leve best mulig med innvirkningene av en begrensning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D24617"/>
              </a:solidFill>
              <a:effectLst/>
              <a:uLnTx/>
              <a:uFillTx/>
              <a:latin typeface="Calibri"/>
              <a:ea typeface="+mn-ea"/>
              <a:cs typeface="+mn-cs"/>
            </a:endParaRPr>
          </a:p>
        </p:txBody>
      </p:sp>
      <p:pic>
        <p:nvPicPr>
          <p:cNvPr id="8" name="Bilde 7">
            <a:extLst>
              <a:ext uri="{FF2B5EF4-FFF2-40B4-BE49-F238E27FC236}">
                <a16:creationId xmlns:a16="http://schemas.microsoft.com/office/drawing/2014/main" id="{227D7872-1A95-4C52-94D7-CC91FFE1914C}"/>
              </a:ext>
            </a:extLst>
          </p:cNvPr>
          <p:cNvPicPr>
            <a:picLocks noChangeAspect="1"/>
          </p:cNvPicPr>
          <p:nvPr/>
        </p:nvPicPr>
        <p:blipFill rotWithShape="1">
          <a:blip r:embed="rId3"/>
          <a:srcRect l="21287" r="36057" b="25773"/>
          <a:stretch/>
        </p:blipFill>
        <p:spPr>
          <a:xfrm>
            <a:off x="596723" y="866357"/>
            <a:ext cx="4616299" cy="4518532"/>
          </a:xfrm>
          <a:prstGeom prst="rect">
            <a:avLst/>
          </a:prstGeom>
        </p:spPr>
      </p:pic>
      <p:sp>
        <p:nvSpPr>
          <p:cNvPr id="6" name="TekstSylinder 5">
            <a:extLst>
              <a:ext uri="{FF2B5EF4-FFF2-40B4-BE49-F238E27FC236}">
                <a16:creationId xmlns:a16="http://schemas.microsoft.com/office/drawing/2014/main" id="{04A2EACD-2FE8-4DD3-B27F-80B8DC5DEF25}"/>
              </a:ext>
            </a:extLst>
          </p:cNvPr>
          <p:cNvSpPr txBox="1"/>
          <p:nvPr/>
        </p:nvSpPr>
        <p:spPr>
          <a:xfrm>
            <a:off x="358162" y="5565338"/>
            <a:ext cx="4616609" cy="646331"/>
          </a:xfrm>
          <a:prstGeom prst="rect">
            <a:avLst/>
          </a:prstGeom>
          <a:noFill/>
          <a:ln w="3175">
            <a:solidFill>
              <a:srgbClr val="000000"/>
            </a:solidFill>
          </a:ln>
        </p:spPr>
        <p:txBody>
          <a:bodyPr wrap="square" rtlCol="0">
            <a:spAutoFit/>
          </a:bodyPr>
          <a:lstStyle/>
          <a:p>
            <a:r>
              <a:rPr lang="nb-NO" sz="1200">
                <a:solidFill>
                  <a:srgbClr val="000000"/>
                </a:solidFill>
                <a:latin typeface="Veranda"/>
                <a:ea typeface="Source Sans Pro" panose="020B0503030403020204" pitchFamily="34" charset="0"/>
              </a:rPr>
              <a:t>O</a:t>
            </a:r>
            <a:r>
              <a:rPr lang="nb-NO" sz="1200" b="0" i="0">
                <a:solidFill>
                  <a:srgbClr val="000000"/>
                </a:solidFill>
                <a:effectLst/>
                <a:latin typeface="Veranda"/>
                <a:ea typeface="Source Sans Pro" panose="020B0503030403020204" pitchFamily="34" charset="0"/>
              </a:rPr>
              <a:t>mrådet handler om å undersøke den enkeltes muligheter og begrensninger og se hvordan disse kan innvirke på valg og handlinger. </a:t>
            </a:r>
            <a:endParaRPr lang="nb-NO" sz="1000"/>
          </a:p>
        </p:txBody>
      </p:sp>
      <p:pic>
        <p:nvPicPr>
          <p:cNvPr id="7" name="Plassholder for innhold 4">
            <a:extLst>
              <a:ext uri="{FF2B5EF4-FFF2-40B4-BE49-F238E27FC236}">
                <a16:creationId xmlns:a16="http://schemas.microsoft.com/office/drawing/2014/main" id="{DE0A760B-40FB-4607-9EA2-78CAB330C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345" y="6429237"/>
            <a:ext cx="1774529" cy="369976"/>
          </a:xfrm>
          <a:prstGeom prst="rect">
            <a:avLst/>
          </a:prstGeom>
        </p:spPr>
      </p:pic>
    </p:spTree>
    <p:extLst>
      <p:ext uri="{BB962C8B-B14F-4D97-AF65-F5344CB8AC3E}">
        <p14:creationId xmlns:p14="http://schemas.microsoft.com/office/powerpoint/2010/main" val="202492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53D33E1D-DFD0-4349-A989-266C1F41084C}"/>
              </a:ext>
            </a:extLst>
          </p:cNvPr>
          <p:cNvGrpSpPr/>
          <p:nvPr/>
        </p:nvGrpSpPr>
        <p:grpSpPr>
          <a:xfrm>
            <a:off x="6002209" y="246811"/>
            <a:ext cx="5353348" cy="6456935"/>
            <a:chOff x="6002209" y="246811"/>
            <a:chExt cx="5353348" cy="6456935"/>
          </a:xfrm>
        </p:grpSpPr>
        <p:sp>
          <p:nvSpPr>
            <p:cNvPr id="6" name="Snakkeboble: rektangel med avrundede hjørner 5">
              <a:extLst>
                <a:ext uri="{FF2B5EF4-FFF2-40B4-BE49-F238E27FC236}">
                  <a16:creationId xmlns:a16="http://schemas.microsoft.com/office/drawing/2014/main" id="{51FEFBA1-7F21-4AD3-B564-AA6EF06C2386}"/>
                </a:ext>
              </a:extLst>
            </p:cNvPr>
            <p:cNvSpPr/>
            <p:nvPr/>
          </p:nvSpPr>
          <p:spPr>
            <a:xfrm rot="5400000">
              <a:off x="5583779" y="665241"/>
              <a:ext cx="6190207" cy="5353348"/>
            </a:xfrm>
            <a:prstGeom prst="wedgeRoundRectCallout">
              <a:avLst>
                <a:gd name="adj1" fmla="val -20363"/>
                <a:gd name="adj2" fmla="val 64261"/>
                <a:gd name="adj3" fmla="val 16667"/>
              </a:avLst>
            </a:prstGeom>
            <a:solidFill>
              <a:srgbClr val="FF0101">
                <a:alpha val="41000"/>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F79D77A6-82BA-4FB7-A4B5-080E8244F921}"/>
                </a:ext>
              </a:extLst>
            </p:cNvPr>
            <p:cNvSpPr/>
            <p:nvPr/>
          </p:nvSpPr>
          <p:spPr>
            <a:xfrm>
              <a:off x="6266982" y="517437"/>
              <a:ext cx="5088575" cy="6186309"/>
            </a:xfrm>
            <a:prstGeom prst="rect">
              <a:avLst/>
            </a:prstGeom>
          </p:spPr>
          <p:txBody>
            <a:bodyPr wrap="square">
              <a:spAutoFit/>
            </a:bodyPr>
            <a:lstStyle/>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Hvilke muligheter kjenner du til og ser du for deg - hva er din mulighetshorisont?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Kan mulighetene realiseres?</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Hva er «innenfor» eller «utenfor» det du vurderer som aktuelt for deg?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Hvilke ønsker og mål har du, og hvilke av de ønsker du å forfølge så de kan bli til muligheter?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Hvordan kan aktører i dine omgivelser støtte deg i handlinger som kan virkeliggjøre muligheter?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Hvilke begrensninger er til stede i din situasjon?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Hvilke begrensninger kan du påvirke, og hvilke er utenfor din kontroll?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Er begrensningene reelle, eller er de tankefeller?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Hvilke begrensninger kan du ikke gjøre noe med?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Hvordan håndtere reelle begrensninger på en måte som er til å leve med for deg?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Er det mulig å gjøre grep som fjerner, demper eller forandrer begrensningen?  </a:t>
              </a:r>
            </a:p>
            <a:p>
              <a:pPr marL="285750" indent="-285750" algn="l" rtl="0" fontAlgn="base">
                <a:buFont typeface="Arial" panose="020B0604020202020204" pitchFamily="34" charset="0"/>
                <a:buChar char="•"/>
              </a:pPr>
              <a:r>
                <a:rPr lang="nb-NO" b="0" i="0">
                  <a:solidFill>
                    <a:srgbClr val="000000"/>
                  </a:solidFill>
                  <a:effectLst/>
                  <a:ea typeface="Source Sans Pro" panose="020B0503030403020204" pitchFamily="34" charset="0"/>
                </a:rPr>
                <a:t>Dersom det finnes begrensninger, er det mulig å nå et mål/et ønske med en annen strategi?  </a:t>
              </a:r>
            </a:p>
            <a:p>
              <a:pPr marR="0" lvl="0" algn="l" defTabSz="914400" rtl="0" eaLnBrk="1" fontAlgn="auto" latinLnBrk="0" hangingPunct="1">
                <a:lnSpc>
                  <a:spcPct val="100000"/>
                </a:lnSpc>
                <a:spcBef>
                  <a:spcPts val="0"/>
                </a:spcBef>
                <a:spcAft>
                  <a:spcPts val="0"/>
                </a:spcAft>
                <a:buClrTx/>
                <a:buSzTx/>
                <a:tabLst/>
                <a:defRPr/>
              </a:pPr>
              <a:endParaRPr kumimoji="0" lang="nb-NO" sz="18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8" name="Bilde 7">
            <a:extLst>
              <a:ext uri="{FF2B5EF4-FFF2-40B4-BE49-F238E27FC236}">
                <a16:creationId xmlns:a16="http://schemas.microsoft.com/office/drawing/2014/main" id="{E5E2E913-8255-4A7F-8F8E-0D2D82F5C170}"/>
              </a:ext>
            </a:extLst>
          </p:cNvPr>
          <p:cNvPicPr>
            <a:picLocks noChangeAspect="1"/>
          </p:cNvPicPr>
          <p:nvPr/>
        </p:nvPicPr>
        <p:blipFill rotWithShape="1">
          <a:blip r:embed="rId3"/>
          <a:srcRect l="21287" r="36057" b="25773"/>
          <a:stretch/>
        </p:blipFill>
        <p:spPr>
          <a:xfrm>
            <a:off x="596723" y="866357"/>
            <a:ext cx="4616299" cy="4518532"/>
          </a:xfrm>
          <a:prstGeom prst="rect">
            <a:avLst/>
          </a:prstGeom>
        </p:spPr>
      </p:pic>
      <p:pic>
        <p:nvPicPr>
          <p:cNvPr id="7" name="Bilde 6">
            <a:extLst>
              <a:ext uri="{FF2B5EF4-FFF2-40B4-BE49-F238E27FC236}">
                <a16:creationId xmlns:a16="http://schemas.microsoft.com/office/drawing/2014/main" id="{5EE90134-DF4C-4491-AABF-C5E494205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 y="6511745"/>
            <a:ext cx="1367546" cy="263514"/>
          </a:xfrm>
          <a:prstGeom prst="rect">
            <a:avLst/>
          </a:prstGeom>
        </p:spPr>
      </p:pic>
    </p:spTree>
    <p:extLst>
      <p:ext uri="{BB962C8B-B14F-4D97-AF65-F5344CB8AC3E}">
        <p14:creationId xmlns:p14="http://schemas.microsoft.com/office/powerpoint/2010/main" val="371120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3816E04E-6D3F-4E55-B2FE-EF5ACC9924AE}"/>
              </a:ext>
            </a:extLst>
          </p:cNvPr>
          <p:cNvGrpSpPr/>
          <p:nvPr/>
        </p:nvGrpSpPr>
        <p:grpSpPr>
          <a:xfrm>
            <a:off x="5499061" y="866357"/>
            <a:ext cx="6550908" cy="5024856"/>
            <a:chOff x="5499061" y="866357"/>
            <a:chExt cx="6550908" cy="5024856"/>
          </a:xfrm>
        </p:grpSpPr>
        <p:sp>
          <p:nvSpPr>
            <p:cNvPr id="3" name="Rektangel 2">
              <a:extLst>
                <a:ext uri="{FF2B5EF4-FFF2-40B4-BE49-F238E27FC236}">
                  <a16:creationId xmlns:a16="http://schemas.microsoft.com/office/drawing/2014/main" id="{6DCA293E-F050-45BF-93CF-7B2E2CE3E80B}"/>
                </a:ext>
              </a:extLst>
            </p:cNvPr>
            <p:cNvSpPr/>
            <p:nvPr/>
          </p:nvSpPr>
          <p:spPr>
            <a:xfrm>
              <a:off x="5499061" y="866357"/>
              <a:ext cx="6550908" cy="21852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Times New Roman" panose="02020603050405020304" pitchFamily="18" charset="0"/>
                  <a:cs typeface="Times New Roman" panose="02020603050405020304" pitchFamily="18" charset="0"/>
                </a:rPr>
                <a:t>Tilpasning</a:t>
              </a:r>
              <a:endParaRPr kumimoji="0" lang="nb-NO" sz="1600" b="1" i="0" u="none" strike="noStrike" kern="1200" cap="none" spc="0" normalizeH="0" baseline="0" noProof="0">
                <a:ln>
                  <a:noFill/>
                </a:ln>
                <a:solidFill>
                  <a:srgbClr val="D24617"/>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se og forstå hvilke tilpasninger en situasjon kaller på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undersøke hvem og hva som målbærer behovet for eller kravet om tilpasning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vurdere hvilke konsekvenser en aktuell tilpasning kan ha (for eget og andres liv)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vurdere ut om tilpasningen som kreves er akseptabel eller problematisk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Times New Roman" panose="02020603050405020304" pitchFamily="18" charset="0"/>
                </a:rPr>
                <a:t>vurdere konsekvensene av å ikke ønske å tilpasse seg</a:t>
              </a:r>
            </a:p>
          </p:txBody>
        </p:sp>
        <p:sp>
          <p:nvSpPr>
            <p:cNvPr id="2" name="TekstSylinder 1">
              <a:extLst>
                <a:ext uri="{FF2B5EF4-FFF2-40B4-BE49-F238E27FC236}">
                  <a16:creationId xmlns:a16="http://schemas.microsoft.com/office/drawing/2014/main" id="{E3E0A1E6-FC20-4D3D-BC2F-D596E7DEC416}"/>
                </a:ext>
              </a:extLst>
            </p:cNvPr>
            <p:cNvSpPr txBox="1"/>
            <p:nvPr/>
          </p:nvSpPr>
          <p:spPr>
            <a:xfrm>
              <a:off x="5540916" y="3429000"/>
              <a:ext cx="623067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D24617"/>
                  </a:solidFill>
                  <a:effectLst/>
                  <a:uLnTx/>
                  <a:uFillTx/>
                  <a:latin typeface="Calibri"/>
                  <a:ea typeface="+mn-ea"/>
                  <a:cs typeface="+mn-cs"/>
                </a:rPr>
                <a:t>Motstand</a:t>
              </a:r>
              <a:endParaRPr kumimoji="0" lang="nb-NO" sz="1800" b="0" i="0" u="none" strike="noStrike" kern="1200" cap="none" spc="0" normalizeH="0" baseline="0" noProof="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vurdere om man i en karriererelatert situasjon blir utfordret på en måte som kaller på motstand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finne ut hvorfor en situasjon påkaller motstand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undersøke og vurdere hva konsekvensene av motstand kan være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vurdere om konsekvensene av motstand er akseptable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vurdere om det finns en balanse mellom tilpasning og motstand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Calibri"/>
                  <a:ea typeface="+mn-ea"/>
                  <a:cs typeface="+mn-cs"/>
                </a:rPr>
                <a:t>finne ut hvor egne grenser for tilpasning 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D24617"/>
                </a:solidFill>
                <a:effectLst/>
                <a:uLnTx/>
                <a:uFillTx/>
                <a:latin typeface="Calibri"/>
                <a:ea typeface="+mn-ea"/>
                <a:cs typeface="+mn-cs"/>
              </a:endParaRPr>
            </a:p>
          </p:txBody>
        </p:sp>
      </p:grpSp>
      <p:pic>
        <p:nvPicPr>
          <p:cNvPr id="10" name="Bilde 9">
            <a:extLst>
              <a:ext uri="{FF2B5EF4-FFF2-40B4-BE49-F238E27FC236}">
                <a16:creationId xmlns:a16="http://schemas.microsoft.com/office/drawing/2014/main" id="{2F318616-0803-46DE-B254-8FF86C74F4BD}"/>
              </a:ext>
            </a:extLst>
          </p:cNvPr>
          <p:cNvPicPr>
            <a:picLocks noChangeAspect="1"/>
          </p:cNvPicPr>
          <p:nvPr/>
        </p:nvPicPr>
        <p:blipFill rotWithShape="1">
          <a:blip r:embed="rId3"/>
          <a:srcRect l="21186" r="36598" b="26185"/>
          <a:stretch/>
        </p:blipFill>
        <p:spPr>
          <a:xfrm>
            <a:off x="654799" y="866357"/>
            <a:ext cx="4500146" cy="4425968"/>
          </a:xfrm>
          <a:prstGeom prst="rect">
            <a:avLst/>
          </a:prstGeom>
        </p:spPr>
      </p:pic>
      <p:sp>
        <p:nvSpPr>
          <p:cNvPr id="8" name="TekstSylinder 7">
            <a:extLst>
              <a:ext uri="{FF2B5EF4-FFF2-40B4-BE49-F238E27FC236}">
                <a16:creationId xmlns:a16="http://schemas.microsoft.com/office/drawing/2014/main" id="{BAF0EFC4-E188-4393-8A95-CC340ECFCC41}"/>
              </a:ext>
            </a:extLst>
          </p:cNvPr>
          <p:cNvSpPr txBox="1"/>
          <p:nvPr/>
        </p:nvSpPr>
        <p:spPr>
          <a:xfrm>
            <a:off x="358162" y="5565338"/>
            <a:ext cx="4632938" cy="963982"/>
          </a:xfrm>
          <a:prstGeom prst="rect">
            <a:avLst/>
          </a:prstGeom>
          <a:noFill/>
          <a:ln w="3175">
            <a:solidFill>
              <a:srgbClr val="000000"/>
            </a:solidFill>
          </a:ln>
        </p:spPr>
        <p:txBody>
          <a:bodyPr wrap="square" rtlCol="0">
            <a:spAutoFit/>
          </a:bodyPr>
          <a:lstStyle/>
          <a:p>
            <a:pPr marL="0" indent="0">
              <a:lnSpc>
                <a:spcPct val="120000"/>
              </a:lnSpc>
              <a:buNone/>
            </a:pPr>
            <a:r>
              <a:rPr lang="nb-NO" sz="1200" i="0">
                <a:solidFill>
                  <a:srgbClr val="000000"/>
                </a:solidFill>
                <a:effectLst/>
              </a:rPr>
              <a:t>Området setter søkelys på det å balansere tilpasning og motstand i utdanning og arbeid. Det gir anledning til å undersøke om det er konflikter i balansen mellom tilpasning og motstand, og å lete etter måter å håndtere det på.  </a:t>
            </a:r>
          </a:p>
        </p:txBody>
      </p:sp>
      <p:pic>
        <p:nvPicPr>
          <p:cNvPr id="11" name="Plassholder for innhold 4">
            <a:extLst>
              <a:ext uri="{FF2B5EF4-FFF2-40B4-BE49-F238E27FC236}">
                <a16:creationId xmlns:a16="http://schemas.microsoft.com/office/drawing/2014/main" id="{3F9CEB06-ECE1-4F1E-9899-6465B9427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345" y="6429237"/>
            <a:ext cx="1774529" cy="369976"/>
          </a:xfrm>
          <a:prstGeom prst="rect">
            <a:avLst/>
          </a:prstGeom>
        </p:spPr>
      </p:pic>
    </p:spTree>
    <p:extLst>
      <p:ext uri="{BB962C8B-B14F-4D97-AF65-F5344CB8AC3E}">
        <p14:creationId xmlns:p14="http://schemas.microsoft.com/office/powerpoint/2010/main" val="119734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0C52BBB7-B90A-4BB6-8EC9-0D58C50DB7EB}"/>
              </a:ext>
            </a:extLst>
          </p:cNvPr>
          <p:cNvGrpSpPr/>
          <p:nvPr/>
        </p:nvGrpSpPr>
        <p:grpSpPr>
          <a:xfrm>
            <a:off x="6096000" y="364931"/>
            <a:ext cx="5385920" cy="6126121"/>
            <a:chOff x="6096000" y="364931"/>
            <a:chExt cx="5385920" cy="6126121"/>
          </a:xfrm>
        </p:grpSpPr>
        <p:sp>
          <p:nvSpPr>
            <p:cNvPr id="6" name="Snakkeboble: rektangel med avrundede hjørner 5">
              <a:extLst>
                <a:ext uri="{FF2B5EF4-FFF2-40B4-BE49-F238E27FC236}">
                  <a16:creationId xmlns:a16="http://schemas.microsoft.com/office/drawing/2014/main" id="{0068732D-1728-469F-A70C-9AD6EFCEFC77}"/>
                </a:ext>
              </a:extLst>
            </p:cNvPr>
            <p:cNvSpPr/>
            <p:nvPr/>
          </p:nvSpPr>
          <p:spPr>
            <a:xfrm rot="5400000">
              <a:off x="5725899" y="735032"/>
              <a:ext cx="6126121" cy="5385920"/>
            </a:xfrm>
            <a:prstGeom prst="wedgeRoundRectCallout">
              <a:avLst>
                <a:gd name="adj1" fmla="val -20213"/>
                <a:gd name="adj2" fmla="val 64403"/>
                <a:gd name="adj3" fmla="val 16667"/>
              </a:avLst>
            </a:prstGeom>
            <a:solidFill>
              <a:srgbClr val="107EE2">
                <a:alpha val="84000"/>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6DCA293E-F050-45BF-93CF-7B2E2CE3E80B}"/>
                </a:ext>
              </a:extLst>
            </p:cNvPr>
            <p:cNvSpPr/>
            <p:nvPr/>
          </p:nvSpPr>
          <p:spPr>
            <a:xfrm>
              <a:off x="6569984" y="611836"/>
              <a:ext cx="4626591" cy="5632311"/>
            </a:xfrm>
            <a:prstGeom prst="rect">
              <a:avLst/>
            </a:prstGeom>
            <a:noFill/>
          </p:spPr>
          <p:txBody>
            <a:bodyPr wrap="square">
              <a:spAutoFit/>
            </a:bodyPr>
            <a:lstStyle/>
            <a:p>
              <a:pPr marL="342900" indent="-342900" algn="l" rtl="0" fontAlgn="base">
                <a:buFont typeface="Arial" panose="020B0604020202020204" pitchFamily="34" charset="0"/>
                <a:buChar char="•"/>
              </a:pPr>
              <a:r>
                <a:rPr lang="nb-NO" sz="2000" b="0" i="0">
                  <a:solidFill>
                    <a:srgbClr val="000000"/>
                  </a:solidFill>
                  <a:effectLst/>
                </a:rPr>
                <a:t>Krever situasjonen du er i, noen form for tilpasning, og i så fall, på hvilken måte?  </a:t>
              </a:r>
            </a:p>
            <a:p>
              <a:pPr marL="342900" indent="-342900" algn="l" rtl="0" fontAlgn="base">
                <a:buFont typeface="Arial" panose="020B0604020202020204" pitchFamily="34" charset="0"/>
                <a:buChar char="•"/>
              </a:pPr>
              <a:r>
                <a:rPr lang="nb-NO" sz="2000" b="0" i="0">
                  <a:solidFill>
                    <a:srgbClr val="000000"/>
                  </a:solidFill>
                  <a:effectLst/>
                </a:rPr>
                <a:t>Kaller situasjonen på motstand, og i så fall, på hvilken måte?  </a:t>
              </a:r>
            </a:p>
            <a:p>
              <a:pPr marL="342900" indent="-342900" algn="l" rtl="0" fontAlgn="base">
                <a:buFont typeface="Arial" panose="020B0604020202020204" pitchFamily="34" charset="0"/>
                <a:buChar char="•"/>
              </a:pPr>
              <a:r>
                <a:rPr lang="nb-NO" sz="2000" b="0" i="0">
                  <a:solidFill>
                    <a:srgbClr val="000000"/>
                  </a:solidFill>
                  <a:effectLst/>
                </a:rPr>
                <a:t>Hva kan konsekvensen av tilpasning eller motstand være?  </a:t>
              </a:r>
            </a:p>
            <a:p>
              <a:pPr marL="342900" indent="-342900" algn="l" rtl="0" fontAlgn="base">
                <a:buFont typeface="Arial" panose="020B0604020202020204" pitchFamily="34" charset="0"/>
                <a:buChar char="•"/>
              </a:pPr>
              <a:r>
                <a:rPr lang="nb-NO" sz="2000" b="0" i="0">
                  <a:solidFill>
                    <a:srgbClr val="000000"/>
                  </a:solidFill>
                  <a:effectLst/>
                </a:rPr>
                <a:t>Hvem og hva målbærer kravet om eller behovet for tilpasning?  </a:t>
              </a:r>
            </a:p>
            <a:p>
              <a:pPr marL="342900" indent="-342900" algn="l" rtl="0" fontAlgn="base">
                <a:buFont typeface="Arial" panose="020B0604020202020204" pitchFamily="34" charset="0"/>
                <a:buChar char="•"/>
              </a:pPr>
              <a:r>
                <a:rPr lang="nb-NO" sz="2000" b="0" i="0">
                  <a:solidFill>
                    <a:srgbClr val="000000"/>
                  </a:solidFill>
                  <a:effectLst/>
                </a:rPr>
                <a:t>Hva begrunner du motstanden i?  </a:t>
              </a:r>
            </a:p>
            <a:p>
              <a:pPr marL="342900" indent="-342900" algn="l" rtl="0" fontAlgn="base">
                <a:buFont typeface="Arial" panose="020B0604020202020204" pitchFamily="34" charset="0"/>
                <a:buChar char="•"/>
              </a:pPr>
              <a:r>
                <a:rPr lang="nb-NO" sz="2000" b="0" i="0">
                  <a:solidFill>
                    <a:srgbClr val="000000"/>
                  </a:solidFill>
                  <a:effectLst/>
                </a:rPr>
                <a:t>Er det mulig å stå fast og ikke være med på en nødvendig tilpasning/endring, eventuelt på hvilke måter?  </a:t>
              </a:r>
            </a:p>
            <a:p>
              <a:pPr marL="342900" indent="-342900" algn="l" rtl="0" fontAlgn="base">
                <a:buFont typeface="Arial" panose="020B0604020202020204" pitchFamily="34" charset="0"/>
                <a:buChar char="•"/>
              </a:pPr>
              <a:r>
                <a:rPr lang="nb-NO" sz="2000" b="0" i="0">
                  <a:solidFill>
                    <a:srgbClr val="000000"/>
                  </a:solidFill>
                  <a:effectLst/>
                </a:rPr>
                <a:t>Kan du leve med å tilpasse deg uten at det får uforholdsmessige konsekvenser for deg eller andre? </a:t>
              </a:r>
            </a:p>
            <a:p>
              <a:pPr marL="342900" indent="-342900" algn="l" rtl="0" fontAlgn="base">
                <a:buFont typeface="Arial" panose="020B0604020202020204" pitchFamily="34" charset="0"/>
                <a:buChar char="•"/>
              </a:pPr>
              <a:r>
                <a:rPr lang="nb-NO" sz="2000" b="0" i="0">
                  <a:solidFill>
                    <a:srgbClr val="000000"/>
                  </a:solidFill>
                  <a:effectLst/>
                </a:rPr>
                <a:t>Hva kan konsekvensene av å yte motstand være? </a:t>
              </a:r>
              <a:endParaRPr lang="nb-NO" sz="2000"/>
            </a:p>
          </p:txBody>
        </p:sp>
      </p:grpSp>
      <p:pic>
        <p:nvPicPr>
          <p:cNvPr id="8" name="Bilde 7">
            <a:extLst>
              <a:ext uri="{FF2B5EF4-FFF2-40B4-BE49-F238E27FC236}">
                <a16:creationId xmlns:a16="http://schemas.microsoft.com/office/drawing/2014/main" id="{F8BCA412-75DA-4172-A871-285E12BD709F}"/>
              </a:ext>
            </a:extLst>
          </p:cNvPr>
          <p:cNvPicPr>
            <a:picLocks noChangeAspect="1"/>
          </p:cNvPicPr>
          <p:nvPr/>
        </p:nvPicPr>
        <p:blipFill rotWithShape="1">
          <a:blip r:embed="rId3"/>
          <a:srcRect l="21186" r="36598" b="26185"/>
          <a:stretch/>
        </p:blipFill>
        <p:spPr>
          <a:xfrm>
            <a:off x="654799" y="866357"/>
            <a:ext cx="4500146" cy="4425968"/>
          </a:xfrm>
          <a:prstGeom prst="rect">
            <a:avLst/>
          </a:prstGeom>
        </p:spPr>
      </p:pic>
      <p:pic>
        <p:nvPicPr>
          <p:cNvPr id="7" name="Bilde 6">
            <a:extLst>
              <a:ext uri="{FF2B5EF4-FFF2-40B4-BE49-F238E27FC236}">
                <a16:creationId xmlns:a16="http://schemas.microsoft.com/office/drawing/2014/main" id="{A7E6C968-4632-46E3-9AE6-0C77A1344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6" y="6511745"/>
            <a:ext cx="1367546" cy="263514"/>
          </a:xfrm>
          <a:prstGeom prst="rect">
            <a:avLst/>
          </a:prstGeom>
        </p:spPr>
      </p:pic>
    </p:spTree>
    <p:extLst>
      <p:ext uri="{BB962C8B-B14F-4D97-AF65-F5344CB8AC3E}">
        <p14:creationId xmlns:p14="http://schemas.microsoft.com/office/powerpoint/2010/main" val="2342850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a:t>Print</a:t>
            </a:r>
            <a:r>
              <a:rPr lang="nb-NO" dirty="0"/>
              <a:t> plakater</a:t>
            </a:r>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8CBCD0A1-BD64-42EF-AF45-3DDE3132C729}"/>
              </a:ext>
            </a:extLst>
          </p:cNvPr>
          <p:cNvPicPr>
            <a:picLocks noChangeAspect="1"/>
          </p:cNvPicPr>
          <p:nvPr/>
        </p:nvPicPr>
        <p:blipFill rotWithShape="1">
          <a:blip r:embed="rId3"/>
          <a:srcRect l="44480" t="27383" r="5000" b="12942"/>
          <a:stretch/>
        </p:blipFill>
        <p:spPr>
          <a:xfrm>
            <a:off x="2095499" y="1215350"/>
            <a:ext cx="7721601" cy="4845398"/>
          </a:xfrm>
          <a:prstGeom prst="rect">
            <a:avLst/>
          </a:prstGeom>
          <a:ln w="6350">
            <a:solidFill>
              <a:schemeClr val="tx1"/>
            </a:solidFill>
          </a:ln>
        </p:spPr>
      </p:pic>
    </p:spTree>
    <p:extLst>
      <p:ext uri="{BB962C8B-B14F-4D97-AF65-F5344CB8AC3E}">
        <p14:creationId xmlns:p14="http://schemas.microsoft.com/office/powerpoint/2010/main" val="172202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A15BC0AA-4437-4FDE-B528-02467F24A62D}"/>
              </a:ext>
            </a:extLst>
          </p:cNvPr>
          <p:cNvSpPr txBox="1"/>
          <p:nvPr/>
        </p:nvSpPr>
        <p:spPr>
          <a:xfrm>
            <a:off x="463615" y="1272335"/>
            <a:ext cx="6898106" cy="504753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b-NO" sz="2400" b="1" dirty="0">
                <a:solidFill>
                  <a:srgbClr val="000000"/>
                </a:solidFill>
                <a:latin typeface="Calibri"/>
              </a:rPr>
              <a:t>Det kan for eksempel være: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et opplegg for å kartlegge kompetanse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en veiledningssamtale om å ta valg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et digitalt verktøy for interesseutforsking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et opplegg for intervjutrening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et  opplegg for utforsking av jobbmuligheter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en øvelse for å utvide mulighetshorisont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en film om karrierehistorier med vekt på tilfeldigheter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en nettside med informasjon om bransjer eller utdanningsveier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Calibri"/>
                <a:ea typeface="+mn-ea"/>
                <a:cs typeface="+mn-cs"/>
              </a:rPr>
              <a:t>vanlige og kjente grep og verktøy som man benytter i </a:t>
            </a:r>
            <a:br>
              <a:rPr kumimoji="0" lang="nb-NO" sz="1800" b="0" i="0" u="none" strike="noStrike" kern="1200" cap="none" spc="0" normalizeH="0" baseline="0" noProof="0" dirty="0">
                <a:ln>
                  <a:noFill/>
                </a:ln>
                <a:solidFill>
                  <a:srgbClr val="000000"/>
                </a:solidFill>
                <a:effectLst/>
                <a:uLnTx/>
                <a:uFillTx/>
                <a:latin typeface="Calibri"/>
                <a:ea typeface="+mn-ea"/>
                <a:cs typeface="+mn-cs"/>
              </a:rPr>
            </a:br>
            <a:r>
              <a:rPr kumimoji="0" lang="nb-NO" sz="1800" b="0" i="0" u="none" strike="noStrike" kern="1200" cap="none" spc="0" normalizeH="0" baseline="0" noProof="0" dirty="0">
                <a:ln>
                  <a:noFill/>
                </a:ln>
                <a:solidFill>
                  <a:srgbClr val="000000"/>
                </a:solidFill>
                <a:effectLst/>
                <a:uLnTx/>
                <a:uFillTx/>
                <a:latin typeface="Calibri"/>
                <a:ea typeface="+mn-ea"/>
                <a:cs typeface="+mn-cs"/>
              </a:rPr>
              <a:t>individuell karriereveiledning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0000"/>
                </a:solidFill>
                <a:effectLst/>
                <a:uLnTx/>
                <a:uFillTx/>
                <a:latin typeface="Calibri"/>
                <a:ea typeface="+mn-ea"/>
                <a:cs typeface="+mn-cs"/>
              </a:rPr>
              <a:t>Flere veier til mål er mulig: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srgbClr val="000000"/>
                </a:solidFill>
                <a:effectLst/>
                <a:uLnTx/>
                <a:uFillTx/>
                <a:latin typeface="Calibri"/>
                <a:ea typeface="+mn-ea"/>
                <a:cs typeface="+mn-cs"/>
              </a:rPr>
              <a:t>Tilpasse </a:t>
            </a:r>
            <a:r>
              <a:rPr kumimoji="0" lang="nb-NO" sz="2000" b="0" i="0" u="none" strike="noStrike" kern="1200" cap="none" spc="0" normalizeH="0" baseline="0" noProof="0" dirty="0">
                <a:ln>
                  <a:noFill/>
                </a:ln>
                <a:solidFill>
                  <a:srgbClr val="000000"/>
                </a:solidFill>
                <a:effectLst/>
                <a:uLnTx/>
                <a:uFillTx/>
                <a:latin typeface="Calibri"/>
                <a:ea typeface="+mn-ea"/>
                <a:cs typeface="+mn-cs"/>
              </a:rPr>
              <a:t>eksisterende aktiviteter og oppgaver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srgbClr val="000000"/>
                </a:solidFill>
                <a:effectLst/>
                <a:uLnTx/>
                <a:uFillTx/>
                <a:latin typeface="Calibri"/>
                <a:ea typeface="+mn-ea"/>
                <a:cs typeface="+mn-cs"/>
              </a:rPr>
              <a:t>Utvikle </a:t>
            </a:r>
            <a:r>
              <a:rPr kumimoji="0" lang="nb-NO" sz="2000" b="0" i="0" u="none" strike="noStrike" kern="1200" cap="none" spc="0" normalizeH="0" baseline="0" noProof="0" dirty="0">
                <a:ln>
                  <a:noFill/>
                </a:ln>
                <a:solidFill>
                  <a:srgbClr val="000000"/>
                </a:solidFill>
                <a:effectLst/>
                <a:uLnTx/>
                <a:uFillTx/>
                <a:latin typeface="Calibri"/>
                <a:ea typeface="+mn-ea"/>
                <a:cs typeface="+mn-cs"/>
              </a:rPr>
              <a:t>nye aktiviteter og oppgaver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srgbClr val="000000"/>
                </a:solidFill>
                <a:effectLst/>
                <a:uLnTx/>
                <a:uFillTx/>
                <a:latin typeface="Calibri"/>
                <a:ea typeface="+mn-ea"/>
                <a:cs typeface="+mn-cs"/>
              </a:rPr>
              <a:t>Stjele og låne </a:t>
            </a:r>
            <a:r>
              <a:rPr kumimoji="0" lang="nb-NO" sz="2000" b="0" i="0" u="none" strike="noStrike" kern="1200" cap="none" spc="0" normalizeH="0" baseline="0" noProof="0" dirty="0">
                <a:ln>
                  <a:noFill/>
                </a:ln>
                <a:solidFill>
                  <a:srgbClr val="000000"/>
                </a:solidFill>
                <a:effectLst/>
                <a:uLnTx/>
                <a:uFillTx/>
                <a:latin typeface="Calibri"/>
                <a:ea typeface="+mn-ea"/>
                <a:cs typeface="+mn-cs"/>
              </a:rPr>
              <a:t>andres ideer, aktiviteter, ressurser og materiale </a:t>
            </a:r>
          </a:p>
        </p:txBody>
      </p:sp>
      <p:pic>
        <p:nvPicPr>
          <p:cNvPr id="3" name="Bilde 2">
            <a:extLst>
              <a:ext uri="{FF2B5EF4-FFF2-40B4-BE49-F238E27FC236}">
                <a16:creationId xmlns:a16="http://schemas.microsoft.com/office/drawing/2014/main" id="{A8C20253-358B-49FB-9C7A-0677236B8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382" y="1272335"/>
            <a:ext cx="4723347" cy="3134565"/>
          </a:xfrm>
          <a:prstGeom prst="rect">
            <a:avLst/>
          </a:prstGeom>
        </p:spPr>
      </p:pic>
      <p:sp>
        <p:nvSpPr>
          <p:cNvPr id="2" name="Tittel 1">
            <a:extLst>
              <a:ext uri="{FF2B5EF4-FFF2-40B4-BE49-F238E27FC236}">
                <a16:creationId xmlns:a16="http://schemas.microsoft.com/office/drawing/2014/main" id="{49FFE0C3-045E-4133-8FFC-85A9967C7440}"/>
              </a:ext>
            </a:extLst>
          </p:cNvPr>
          <p:cNvSpPr>
            <a:spLocks noGrp="1"/>
          </p:cNvSpPr>
          <p:nvPr>
            <p:ph type="title"/>
          </p:nvPr>
        </p:nvSpPr>
        <p:spPr>
          <a:xfrm>
            <a:off x="255181" y="365126"/>
            <a:ext cx="11836693" cy="888640"/>
          </a:xfrm>
        </p:spPr>
        <p:txBody>
          <a:bodyPr>
            <a:normAutofit fontScale="90000"/>
          </a:bodyPr>
          <a:lstStyle/>
          <a:p>
            <a:br>
              <a:rPr kumimoji="0" lang="nb-NO" sz="4000" b="0" i="0" u="none" strike="noStrike" kern="1200" cap="none" spc="0" normalizeH="0" baseline="0" noProof="0" dirty="0">
                <a:ln>
                  <a:noFill/>
                </a:ln>
                <a:solidFill>
                  <a:schemeClr val="bg2">
                    <a:lumMod val="10000"/>
                  </a:schemeClr>
                </a:solidFill>
                <a:effectLst/>
                <a:uLnTx/>
                <a:uFillTx/>
                <a:latin typeface="Calibri"/>
                <a:ea typeface="+mn-ea"/>
                <a:cs typeface="+mn-cs"/>
              </a:rPr>
            </a:br>
            <a:r>
              <a:rPr kumimoji="0" lang="nb-NO" sz="4000" b="0" i="0" u="none" strike="noStrike" kern="1200" cap="none" spc="0" normalizeH="0" baseline="0" noProof="0" dirty="0">
                <a:ln>
                  <a:noFill/>
                </a:ln>
                <a:solidFill>
                  <a:schemeClr val="bg2">
                    <a:lumMod val="10000"/>
                  </a:schemeClr>
                </a:solidFill>
                <a:effectLst/>
                <a:uLnTx/>
                <a:uFillTx/>
                <a:latin typeface="Calibri"/>
                <a:ea typeface="+mn-ea"/>
                <a:cs typeface="+mn-cs"/>
              </a:rPr>
              <a:t>Strukturert karrierelæring skjer gjennom </a:t>
            </a:r>
            <a:r>
              <a:rPr kumimoji="0" lang="nb-NO" sz="4000" b="1" i="0" u="none" strike="noStrike" kern="1200" cap="none" spc="0" normalizeH="0" baseline="0" noProof="0" dirty="0">
                <a:ln>
                  <a:noFill/>
                </a:ln>
                <a:solidFill>
                  <a:schemeClr val="bg2">
                    <a:lumMod val="10000"/>
                  </a:schemeClr>
                </a:solidFill>
                <a:effectLst/>
                <a:uLnTx/>
                <a:uFillTx/>
                <a:latin typeface="Calibri"/>
                <a:ea typeface="+mn-ea"/>
                <a:cs typeface="+mn-cs"/>
              </a:rPr>
              <a:t>karrierelæringsaktiviteter</a:t>
            </a:r>
            <a:br>
              <a:rPr kumimoji="0" lang="nb-NO" sz="4800" b="0" i="0" u="none" strike="noStrike" kern="1200" cap="none" spc="0" normalizeH="0" baseline="0" noProof="0" dirty="0">
                <a:ln>
                  <a:noFill/>
                </a:ln>
                <a:solidFill>
                  <a:schemeClr val="bg2">
                    <a:lumMod val="10000"/>
                  </a:schemeClr>
                </a:solidFill>
                <a:effectLst/>
                <a:uLnTx/>
                <a:uFillTx/>
                <a:latin typeface="Calibri"/>
                <a:ea typeface="+mn-ea"/>
                <a:cs typeface="+mn-cs"/>
              </a:rPr>
            </a:br>
            <a:endParaRPr lang="nb-NO" dirty="0"/>
          </a:p>
        </p:txBody>
      </p:sp>
    </p:spTree>
    <p:extLst>
      <p:ext uri="{BB962C8B-B14F-4D97-AF65-F5344CB8AC3E}">
        <p14:creationId xmlns:p14="http://schemas.microsoft.com/office/powerpoint/2010/main" val="2305714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D5402-A01A-4903-B239-D86009C0902E}"/>
              </a:ext>
            </a:extLst>
          </p:cNvPr>
          <p:cNvSpPr>
            <a:spLocks noGrp="1"/>
          </p:cNvSpPr>
          <p:nvPr>
            <p:ph type="title"/>
          </p:nvPr>
        </p:nvSpPr>
        <p:spPr/>
        <p:txBody>
          <a:bodyPr>
            <a:normAutofit/>
          </a:bodyPr>
          <a:lstStyle/>
          <a:p>
            <a:r>
              <a:rPr lang="nb-NO" sz="3600">
                <a:solidFill>
                  <a:schemeClr val="bg2">
                    <a:lumMod val="10000"/>
                  </a:schemeClr>
                </a:solidFill>
              </a:rPr>
              <a:t>Metodefrihet som prinsipp</a:t>
            </a:r>
          </a:p>
        </p:txBody>
      </p:sp>
      <p:sp>
        <p:nvSpPr>
          <p:cNvPr id="4" name="TekstSylinder 3">
            <a:extLst>
              <a:ext uri="{FF2B5EF4-FFF2-40B4-BE49-F238E27FC236}">
                <a16:creationId xmlns:a16="http://schemas.microsoft.com/office/drawing/2014/main" id="{3D810CD3-9131-456C-87F5-1735D2237DE6}"/>
              </a:ext>
            </a:extLst>
          </p:cNvPr>
          <p:cNvSpPr txBox="1"/>
          <p:nvPr/>
        </p:nvSpPr>
        <p:spPr>
          <a:xfrm>
            <a:off x="428331" y="1566952"/>
            <a:ext cx="6947027" cy="520142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2400" b="0" i="0" u="none" strike="noStrike" kern="1200" cap="none" spc="0" normalizeH="0" baseline="0" noProof="0" dirty="0">
                <a:ln>
                  <a:noFill/>
                </a:ln>
                <a:solidFill>
                  <a:srgbClr val="000000"/>
                </a:solidFill>
                <a:effectLst/>
                <a:uLnTx/>
                <a:uFillTx/>
                <a:ea typeface="+mn-ea"/>
                <a:cs typeface="+mn-cs"/>
              </a:rPr>
              <a:t>Veilederen har frihet til, men også ansvar for, å vurdere hvordan læringsprosessen best kan utformes, hvilke læringsaktiviteter som kan være relevante og hvilke verktøy, grep og metoder som kan benyttes.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i="0" u="none" strike="noStrike" kern="1200" cap="none" spc="0" normalizeH="0" baseline="0" noProof="0" dirty="0">
                <a:ln>
                  <a:noFill/>
                </a:ln>
                <a:solidFill>
                  <a:srgbClr val="000000"/>
                </a:solidFill>
                <a:effectLst/>
                <a:uLnTx/>
                <a:uFillTx/>
                <a:latin typeface="+mj-lt"/>
                <a:ea typeface="+mn-ea"/>
                <a:cs typeface="+mn-cs"/>
              </a:rPr>
              <a:t>Det forutsetter at veilederen har: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solidFill>
                <a:effectLst/>
                <a:uLnTx/>
                <a:uFillTx/>
                <a:ea typeface="+mn-ea"/>
                <a:cs typeface="+mn-cs"/>
              </a:rPr>
              <a:t>tilstrekkelig og relevant kompetanse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solidFill>
                <a:effectLst/>
                <a:uLnTx/>
                <a:uFillTx/>
                <a:ea typeface="+mn-ea"/>
                <a:cs typeface="+mn-cs"/>
              </a:rPr>
              <a:t>faglig trygghet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solidFill>
                <a:effectLst/>
                <a:uLnTx/>
                <a:uFillTx/>
                <a:ea typeface="+mn-ea"/>
                <a:cs typeface="+mn-cs"/>
              </a:rPr>
              <a:t>profesjonell autonomi</a:t>
            </a:r>
          </a:p>
          <a:p>
            <a:pPr marR="0" lvl="0" algn="l" defTabSz="914400" rtl="0" eaLnBrk="1" fontAlgn="auto" latinLnBrk="0" hangingPunct="1">
              <a:lnSpc>
                <a:spcPct val="100000"/>
              </a:lnSpc>
              <a:spcBef>
                <a:spcPts val="0"/>
              </a:spcBef>
              <a:spcAft>
                <a:spcPts val="0"/>
              </a:spcAft>
              <a:buClrTx/>
              <a:buSzTx/>
              <a:tabLst/>
              <a:defRPr/>
            </a:pPr>
            <a:endParaRPr lang="nb-NO" sz="2400" dirty="0">
              <a:solidFill>
                <a:srgbClr val="000000"/>
              </a:solidFill>
            </a:endParaRPr>
          </a:p>
          <a:p>
            <a:pPr>
              <a:defRPr/>
            </a:pPr>
            <a:r>
              <a:rPr lang="nb-NO" sz="2400" dirty="0">
                <a:solidFill>
                  <a:srgbClr val="000000"/>
                </a:solidFill>
              </a:rPr>
              <a:t>Og kreativitet, vilje og mot til å prøve, </a:t>
            </a:r>
            <a:br>
              <a:rPr lang="nb-NO" sz="2400" dirty="0">
                <a:solidFill>
                  <a:srgbClr val="000000"/>
                </a:solidFill>
              </a:rPr>
            </a:br>
            <a:r>
              <a:rPr lang="nb-NO" sz="2400" dirty="0">
                <a:solidFill>
                  <a:srgbClr val="000000"/>
                </a:solidFill>
              </a:rPr>
              <a:t>lov til å feile og støtte til ikke å gi opp! </a:t>
            </a:r>
            <a:endParaRPr lang="nb-NO" sz="2800" dirty="0">
              <a:solidFill>
                <a:srgbClr val="000000"/>
              </a:solidFill>
            </a:endParaRPr>
          </a:p>
          <a:p>
            <a:pPr marR="0" lvl="0" algn="l" defTabSz="914400" rtl="0" eaLnBrk="1" fontAlgn="auto" latinLnBrk="0" hangingPunct="1">
              <a:lnSpc>
                <a:spcPct val="100000"/>
              </a:lnSpc>
              <a:spcBef>
                <a:spcPts val="0"/>
              </a:spcBef>
              <a:spcAft>
                <a:spcPts val="0"/>
              </a:spcAft>
              <a:buClrTx/>
              <a:buSzTx/>
              <a:tabLst/>
              <a:defRPr/>
            </a:pPr>
            <a:endParaRPr kumimoji="0" lang="nb-NO" sz="2400" b="0" i="0" u="none" strike="noStrike" kern="1200" cap="none" spc="0" normalizeH="0" baseline="0" noProof="0" dirty="0">
              <a:ln>
                <a:noFill/>
              </a:ln>
              <a:solidFill>
                <a:srgbClr val="000000"/>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1" i="0" u="none" strike="noStrike" kern="1200" cap="none" spc="0" normalizeH="0" baseline="0" noProof="0" dirty="0">
              <a:ln>
                <a:noFill/>
              </a:ln>
              <a:solidFill>
                <a:srgbClr val="D24617"/>
              </a:solidFill>
              <a:effectLst/>
              <a:uLnTx/>
              <a:uFillTx/>
              <a:latin typeface="Calibri"/>
              <a:ea typeface="+mn-ea"/>
              <a:cs typeface="+mn-cs"/>
            </a:endParaRPr>
          </a:p>
        </p:txBody>
      </p:sp>
      <p:pic>
        <p:nvPicPr>
          <p:cNvPr id="6" name="Bilde 5">
            <a:extLst>
              <a:ext uri="{FF2B5EF4-FFF2-40B4-BE49-F238E27FC236}">
                <a16:creationId xmlns:a16="http://schemas.microsoft.com/office/drawing/2014/main" id="{CA3E0397-025C-4242-9111-FC66A7B60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894" y="1780674"/>
            <a:ext cx="5505539" cy="3672203"/>
          </a:xfrm>
          <a:prstGeom prst="rect">
            <a:avLst/>
          </a:prstGeom>
        </p:spPr>
      </p:pic>
    </p:spTree>
    <p:extLst>
      <p:ext uri="{BB962C8B-B14F-4D97-AF65-F5344CB8AC3E}">
        <p14:creationId xmlns:p14="http://schemas.microsoft.com/office/powerpoint/2010/main" val="38530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800" dirty="0">
                <a:latin typeface="+mj-lt"/>
              </a:rPr>
              <a:t>Kvalitetsrammeverket består av fire deler</a:t>
            </a:r>
            <a:br>
              <a:rPr lang="nb-NO" sz="4800" dirty="0">
                <a:latin typeface="+mj-lt"/>
              </a:rPr>
            </a:br>
            <a:endParaRPr lang="nb-NO" dirty="0"/>
          </a:p>
        </p:txBody>
      </p:sp>
      <p:pic>
        <p:nvPicPr>
          <p:cNvPr id="4" name="Bilde 3">
            <a:extLst>
              <a:ext uri="{FF2B5EF4-FFF2-40B4-BE49-F238E27FC236}">
                <a16:creationId xmlns:a16="http://schemas.microsoft.com/office/drawing/2014/main" id="{4F54A681-51F0-44EA-91E3-3A54A28E0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66" y="2770901"/>
            <a:ext cx="1035815" cy="466116"/>
          </a:xfrm>
          <a:prstGeom prst="rect">
            <a:avLst/>
          </a:prstGeom>
        </p:spPr>
      </p:pic>
      <p:pic>
        <p:nvPicPr>
          <p:cNvPr id="5" name="Bilde 4">
            <a:extLst>
              <a:ext uri="{FF2B5EF4-FFF2-40B4-BE49-F238E27FC236}">
                <a16:creationId xmlns:a16="http://schemas.microsoft.com/office/drawing/2014/main" id="{F944FC29-D6C3-41A9-A55F-393D6DEF1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30" y="4188882"/>
            <a:ext cx="3486114" cy="588157"/>
          </a:xfrm>
          <a:prstGeom prst="rect">
            <a:avLst/>
          </a:prstGeom>
        </p:spPr>
      </p:pic>
      <p:pic>
        <p:nvPicPr>
          <p:cNvPr id="6" name="Bilde 5">
            <a:extLst>
              <a:ext uri="{FF2B5EF4-FFF2-40B4-BE49-F238E27FC236}">
                <a16:creationId xmlns:a16="http://schemas.microsoft.com/office/drawing/2014/main" id="{3A086799-A2A6-4B07-BD76-94F65C127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566" y="1545232"/>
            <a:ext cx="3486114" cy="459310"/>
          </a:xfrm>
          <a:prstGeom prst="rect">
            <a:avLst/>
          </a:prstGeom>
        </p:spPr>
      </p:pic>
      <p:sp>
        <p:nvSpPr>
          <p:cNvPr id="7" name="Snakkeboble: oval 6">
            <a:extLst>
              <a:ext uri="{FF2B5EF4-FFF2-40B4-BE49-F238E27FC236}">
                <a16:creationId xmlns:a16="http://schemas.microsoft.com/office/drawing/2014/main" id="{2A7F4EFA-3ABB-47F3-B623-80C4055A9A0D}"/>
              </a:ext>
            </a:extLst>
          </p:cNvPr>
          <p:cNvSpPr/>
          <p:nvPr/>
        </p:nvSpPr>
        <p:spPr>
          <a:xfrm>
            <a:off x="7856562" y="1120616"/>
            <a:ext cx="2777681" cy="1823578"/>
          </a:xfrm>
          <a:prstGeom prst="wedgeEllipseCallout">
            <a:avLst>
              <a:gd name="adj1" fmla="val -84702"/>
              <a:gd name="adj2" fmla="val -11426"/>
            </a:avLst>
          </a:prstGeom>
          <a:solidFill>
            <a:srgbClr val="FFDD7C">
              <a:alpha val="78000"/>
            </a:srgbClr>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må de som jobber med  karriereveiledning kunne?</a:t>
            </a:r>
          </a:p>
        </p:txBody>
      </p:sp>
      <p:sp>
        <p:nvSpPr>
          <p:cNvPr id="8" name="Snakkeboble: oval 7">
            <a:extLst>
              <a:ext uri="{FF2B5EF4-FFF2-40B4-BE49-F238E27FC236}">
                <a16:creationId xmlns:a16="http://schemas.microsoft.com/office/drawing/2014/main" id="{01922186-DFCF-4DB8-967A-301A92DC8186}"/>
              </a:ext>
            </a:extLst>
          </p:cNvPr>
          <p:cNvSpPr/>
          <p:nvPr/>
        </p:nvSpPr>
        <p:spPr>
          <a:xfrm>
            <a:off x="4088423" y="2122374"/>
            <a:ext cx="2665379" cy="1643640"/>
          </a:xfrm>
          <a:prstGeom prst="wedgeEllipseCallout">
            <a:avLst>
              <a:gd name="adj1" fmla="val -80322"/>
              <a:gd name="adj2" fmla="val 6931"/>
            </a:avLst>
          </a:prstGeom>
          <a:solidFill>
            <a:srgbClr val="79E1D9"/>
          </a:solidFill>
          <a:ln>
            <a:solidFill>
              <a:srgbClr val="79E1D9"/>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er god etisk praksis?</a:t>
            </a:r>
          </a:p>
        </p:txBody>
      </p:sp>
      <p:sp>
        <p:nvSpPr>
          <p:cNvPr id="9" name="Snakkeboble: oval 8">
            <a:extLst>
              <a:ext uri="{FF2B5EF4-FFF2-40B4-BE49-F238E27FC236}">
                <a16:creationId xmlns:a16="http://schemas.microsoft.com/office/drawing/2014/main" id="{772BEE23-17CC-4E5C-B69F-7398FB4B72F9}"/>
              </a:ext>
            </a:extLst>
          </p:cNvPr>
          <p:cNvSpPr/>
          <p:nvPr/>
        </p:nvSpPr>
        <p:spPr>
          <a:xfrm>
            <a:off x="7150488" y="3072899"/>
            <a:ext cx="3033539" cy="1960608"/>
          </a:xfrm>
          <a:prstGeom prst="wedgeEllipseCallout">
            <a:avLst>
              <a:gd name="adj1" fmla="val -78862"/>
              <a:gd name="adj2" fmla="val 8112"/>
            </a:avLst>
          </a:prstGeom>
          <a:solidFill>
            <a:srgbClr val="FF5C54"/>
          </a:solidFill>
          <a:ln>
            <a:solidFill>
              <a:srgbClr val="D2461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Hva skal utbyttet av karriereveiledningen være?</a:t>
            </a:r>
          </a:p>
        </p:txBody>
      </p:sp>
      <p:pic>
        <p:nvPicPr>
          <p:cNvPr id="10" name="Bilde 9">
            <a:extLst>
              <a:ext uri="{FF2B5EF4-FFF2-40B4-BE49-F238E27FC236}">
                <a16:creationId xmlns:a16="http://schemas.microsoft.com/office/drawing/2014/main" id="{F2B054EE-1EF9-4CFD-8524-13DA8EB4A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566" y="5548042"/>
            <a:ext cx="2665379" cy="477541"/>
          </a:xfrm>
          <a:prstGeom prst="rect">
            <a:avLst/>
          </a:prstGeom>
        </p:spPr>
      </p:pic>
      <p:sp>
        <p:nvSpPr>
          <p:cNvPr id="11" name="Snakkeboble: oval 10">
            <a:extLst>
              <a:ext uri="{FF2B5EF4-FFF2-40B4-BE49-F238E27FC236}">
                <a16:creationId xmlns:a16="http://schemas.microsoft.com/office/drawing/2014/main" id="{014CDCE1-28C4-4D25-8CFB-A95CEDB8A237}"/>
              </a:ext>
            </a:extLst>
          </p:cNvPr>
          <p:cNvSpPr/>
          <p:nvPr/>
        </p:nvSpPr>
        <p:spPr>
          <a:xfrm>
            <a:off x="5750023" y="4875023"/>
            <a:ext cx="2665379" cy="1823578"/>
          </a:xfrm>
          <a:prstGeom prst="wedgeEllipseCallout">
            <a:avLst>
              <a:gd name="adj1" fmla="val -81417"/>
              <a:gd name="adj2" fmla="val 1953"/>
            </a:avLst>
          </a:prstGeom>
          <a:solidFill>
            <a:srgbClr val="ADB2DB"/>
          </a:solidFill>
          <a:ln>
            <a:solidFill>
              <a:srgbClr val="ADB2D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Hvordan vet vi at det vi gjør har god kvalitet?</a:t>
            </a:r>
          </a:p>
        </p:txBody>
      </p:sp>
    </p:spTree>
    <p:extLst>
      <p:ext uri="{BB962C8B-B14F-4D97-AF65-F5344CB8AC3E}">
        <p14:creationId xmlns:p14="http://schemas.microsoft.com/office/powerpoint/2010/main" val="20571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9BF54F-CA51-4A0B-BE71-F5BAB7908883}"/>
              </a:ext>
            </a:extLst>
          </p:cNvPr>
          <p:cNvSpPr>
            <a:spLocks noGrp="1"/>
          </p:cNvSpPr>
          <p:nvPr>
            <p:ph type="title"/>
          </p:nvPr>
        </p:nvSpPr>
        <p:spPr/>
        <p:txBody>
          <a:bodyPr/>
          <a:lstStyle/>
          <a:p>
            <a:r>
              <a:rPr lang="nb-NO" dirty="0"/>
              <a:t>Verktøyet Din karrierelæring</a:t>
            </a:r>
          </a:p>
        </p:txBody>
      </p:sp>
      <p:pic>
        <p:nvPicPr>
          <p:cNvPr id="4" name="Bilde 3">
            <a:extLst>
              <a:ext uri="{FF2B5EF4-FFF2-40B4-BE49-F238E27FC236}">
                <a16:creationId xmlns:a16="http://schemas.microsoft.com/office/drawing/2014/main" id="{08260235-ABF8-4814-911C-985F59679728}"/>
              </a:ext>
            </a:extLst>
          </p:cNvPr>
          <p:cNvPicPr>
            <a:picLocks noChangeAspect="1"/>
          </p:cNvPicPr>
          <p:nvPr/>
        </p:nvPicPr>
        <p:blipFill>
          <a:blip r:embed="rId3"/>
          <a:stretch>
            <a:fillRect/>
          </a:stretch>
        </p:blipFill>
        <p:spPr>
          <a:xfrm>
            <a:off x="2282918" y="1253766"/>
            <a:ext cx="9532364" cy="5455745"/>
          </a:xfrm>
          <a:prstGeom prst="rect">
            <a:avLst/>
          </a:prstGeom>
        </p:spPr>
      </p:pic>
    </p:spTree>
    <p:extLst>
      <p:ext uri="{BB962C8B-B14F-4D97-AF65-F5344CB8AC3E}">
        <p14:creationId xmlns:p14="http://schemas.microsoft.com/office/powerpoint/2010/main" val="4286221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Kvalitetsrammeverket oppsummert</a:t>
            </a:r>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D16B2CF0-244B-448A-BAE9-EC5789B6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8334"/>
            <a:ext cx="4990554" cy="4832046"/>
          </a:xfrm>
          <a:prstGeom prst="rect">
            <a:avLst/>
          </a:prstGeom>
        </p:spPr>
      </p:pic>
      <p:sp>
        <p:nvSpPr>
          <p:cNvPr id="6" name="TekstSylinder 5">
            <a:extLst>
              <a:ext uri="{FF2B5EF4-FFF2-40B4-BE49-F238E27FC236}">
                <a16:creationId xmlns:a16="http://schemas.microsoft.com/office/drawing/2014/main" id="{0997733F-A952-48CC-8AB8-E35C8B8E3B4A}"/>
              </a:ext>
            </a:extLst>
          </p:cNvPr>
          <p:cNvSpPr txBox="1"/>
          <p:nvPr/>
        </p:nvSpPr>
        <p:spPr>
          <a:xfrm>
            <a:off x="6726524" y="1967062"/>
            <a:ext cx="4990554" cy="3939540"/>
          </a:xfrm>
          <a:prstGeom prst="rect">
            <a:avLst/>
          </a:prstGeom>
          <a:noFill/>
        </p:spPr>
        <p:txBody>
          <a:bodyPr wrap="square">
            <a:spAutoFit/>
          </a:bodyPr>
          <a:lstStyle/>
          <a:p>
            <a:pPr marL="571500" indent="-571500">
              <a:buFont typeface="Wingdings" panose="05000000000000000000" pitchFamily="2" charset="2"/>
              <a:buChar char="ü"/>
            </a:pPr>
            <a:r>
              <a:rPr lang="nb-NO" sz="2400" dirty="0">
                <a:solidFill>
                  <a:srgbClr val="000000"/>
                </a:solidFill>
              </a:rPr>
              <a:t>Ha fokus på etikk!</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Vær opptatt av utbytte!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Ta ansvar for kompetanse!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Jobb systematisk med kvalitetsutvikling</a:t>
            </a:r>
            <a:r>
              <a:rPr lang="nb-NO" sz="1800" dirty="0"/>
              <a:t>!</a:t>
            </a:r>
          </a:p>
          <a:p>
            <a:pPr marL="571500" indent="-571500">
              <a:buFont typeface="Wingdings" panose="05000000000000000000" pitchFamily="2" charset="2"/>
              <a:buChar char="ü"/>
            </a:pPr>
            <a:endParaRPr lang="nb-NO" sz="2000" dirty="0"/>
          </a:p>
          <a:p>
            <a:pPr marL="571500" indent="-571500">
              <a:buFont typeface="Wingdings" panose="05000000000000000000" pitchFamily="2" charset="2"/>
              <a:buChar char="ü"/>
            </a:pPr>
            <a:endParaRPr lang="nb-NO" sz="2000" dirty="0"/>
          </a:p>
          <a:p>
            <a:endParaRPr lang="nb-NO" dirty="0"/>
          </a:p>
        </p:txBody>
      </p:sp>
    </p:spTree>
    <p:extLst>
      <p:ext uri="{BB962C8B-B14F-4D97-AF65-F5344CB8AC3E}">
        <p14:creationId xmlns:p14="http://schemas.microsoft.com/office/powerpoint/2010/main" val="356908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316C7A-7296-4F5F-A12D-D76B06E81075}"/>
              </a:ext>
            </a:extLst>
          </p:cNvPr>
          <p:cNvSpPr>
            <a:spLocks noGrp="1"/>
          </p:cNvSpPr>
          <p:nvPr>
            <p:ph type="title"/>
          </p:nvPr>
        </p:nvSpPr>
        <p:spPr/>
        <p:txBody>
          <a:bodyPr/>
          <a:lstStyle/>
          <a:p>
            <a:r>
              <a:rPr lang="nb-NO" dirty="0"/>
              <a:t>Karrierekompetanse</a:t>
            </a:r>
          </a:p>
        </p:txBody>
      </p:sp>
      <p:pic>
        <p:nvPicPr>
          <p:cNvPr id="5" name="Bilde 4" descr="Et bilde som inneholder tekst, vektorgrafikk&#10;&#10;Automatisk generert beskrivelse">
            <a:extLst>
              <a:ext uri="{FF2B5EF4-FFF2-40B4-BE49-F238E27FC236}">
                <a16:creationId xmlns:a16="http://schemas.microsoft.com/office/drawing/2014/main" id="{7A336BCD-70E4-4C0E-9E64-562AA773B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81" y="1253766"/>
            <a:ext cx="5983612" cy="5115023"/>
          </a:xfrm>
          <a:prstGeom prst="rect">
            <a:avLst/>
          </a:prstGeom>
        </p:spPr>
      </p:pic>
    </p:spTree>
    <p:extLst>
      <p:ext uri="{BB962C8B-B14F-4D97-AF65-F5344CB8AC3E}">
        <p14:creationId xmlns:p14="http://schemas.microsoft.com/office/powerpoint/2010/main" val="117870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A24B1FD0-DBB7-4B00-A7C1-F4E6EDB81AFB}"/>
              </a:ext>
            </a:extLst>
          </p:cNvPr>
          <p:cNvSpPr txBox="1">
            <a:spLocks/>
          </p:cNvSpPr>
          <p:nvPr/>
        </p:nvSpPr>
        <p:spPr>
          <a:xfrm>
            <a:off x="838200" y="469195"/>
            <a:ext cx="576713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r>
              <a:rPr lang="nb-NO" sz="5400"/>
              <a:t>Karrierekompetanse</a:t>
            </a:r>
            <a:endParaRPr lang="nb-NO" sz="5400" dirty="0"/>
          </a:p>
        </p:txBody>
      </p:sp>
      <p:sp>
        <p:nvSpPr>
          <p:cNvPr id="6" name="TekstSylinder 5">
            <a:extLst>
              <a:ext uri="{FF2B5EF4-FFF2-40B4-BE49-F238E27FC236}">
                <a16:creationId xmlns:a16="http://schemas.microsoft.com/office/drawing/2014/main" id="{4AF05E79-C908-42A5-9458-104B39E7F6AE}"/>
              </a:ext>
            </a:extLst>
          </p:cNvPr>
          <p:cNvSpPr txBox="1"/>
          <p:nvPr/>
        </p:nvSpPr>
        <p:spPr>
          <a:xfrm>
            <a:off x="838200" y="1859339"/>
            <a:ext cx="4965700" cy="30777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3200" dirty="0">
                <a:solidFill>
                  <a:srgbClr val="000000"/>
                </a:solidFill>
                <a:latin typeface="Calibri"/>
              </a:rPr>
              <a:t>Består 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0000"/>
                </a:solidFill>
                <a:effectLst/>
                <a:uLnTx/>
                <a:uFillTx/>
                <a:latin typeface="Calibri"/>
                <a:ea typeface="+mn-ea"/>
                <a:cs typeface="+mn-cs"/>
              </a:rPr>
              <a:t>En modell</a:t>
            </a:r>
            <a:r>
              <a:rPr lang="nb-NO" sz="2400" b="1" dirty="0">
                <a:solidFill>
                  <a:srgbClr val="000000"/>
                </a:solidFill>
                <a:latin typeface="Calibri"/>
              </a:rPr>
              <a:t>: </a:t>
            </a:r>
            <a:r>
              <a:rPr kumimoji="0" lang="nb-NO" sz="2400" b="1" i="0" u="none" strike="noStrike" kern="1200" cap="none" spc="0" normalizeH="0" baseline="0" noProof="0" dirty="0">
                <a:ln>
                  <a:noFill/>
                </a:ln>
                <a:solidFill>
                  <a:srgbClr val="000000"/>
                </a:solidFill>
                <a:effectLst/>
                <a:uLnTx/>
                <a:uFillTx/>
                <a:latin typeface="Calibri"/>
                <a:ea typeface="+mn-ea"/>
                <a:cs typeface="+mn-cs"/>
              </a:rPr>
              <a:t>Karrierelæring i kontekst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solidFill>
                  <a:srgbClr val="000000"/>
                </a:solidFill>
                <a:latin typeface="Calibri"/>
              </a:rPr>
              <a:t>F</a:t>
            </a:r>
            <a:r>
              <a:rPr kumimoji="0" lang="nb-NO" sz="2400" b="0" i="0" u="none" strike="noStrike" kern="1200" cap="none" spc="0" normalizeH="0" baseline="0" noProof="0" dirty="0" err="1">
                <a:ln>
                  <a:noFill/>
                </a:ln>
                <a:solidFill>
                  <a:srgbClr val="000000"/>
                </a:solidFill>
                <a:effectLst/>
                <a:uLnTx/>
                <a:uFillTx/>
                <a:latin typeface="Calibri"/>
                <a:ea typeface="+mn-ea"/>
                <a:cs typeface="+mn-cs"/>
              </a:rPr>
              <a:t>orutsetninger</a:t>
            </a:r>
            <a:r>
              <a:rPr kumimoji="0" lang="nb-NO" sz="2400" b="0" i="0" u="none" strike="noStrike" kern="1200" cap="none" spc="0" normalizeH="0" baseline="0" noProof="0" dirty="0">
                <a:ln>
                  <a:noFill/>
                </a:ln>
                <a:solidFill>
                  <a:srgbClr val="000000"/>
                </a:solidFill>
                <a:effectLst/>
                <a:uLnTx/>
                <a:uFillTx/>
                <a:latin typeface="Calibri"/>
                <a:ea typeface="+mn-ea"/>
                <a:cs typeface="+mn-cs"/>
              </a:rPr>
              <a:t> for karrierelæring</a:t>
            </a:r>
            <a:br>
              <a:rPr kumimoji="0" lang="nb-NO" sz="2400" b="0" i="0" u="none" strike="noStrike" kern="1200" cap="none" spc="0" normalizeH="0" baseline="0" noProof="0" dirty="0">
                <a:ln>
                  <a:noFill/>
                </a:ln>
                <a:solidFill>
                  <a:srgbClr val="000000"/>
                </a:solidFill>
                <a:effectLst/>
                <a:uLnTx/>
                <a:uFillTx/>
                <a:latin typeface="Calibri"/>
                <a:ea typeface="+mn-ea"/>
                <a:cs typeface="+mn-cs"/>
              </a:rPr>
            </a:br>
            <a:endParaRPr kumimoji="0" lang="nb-NO"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0000"/>
                </a:solidFill>
                <a:effectLst/>
                <a:uLnTx/>
                <a:uFillTx/>
                <a:latin typeface="Calibri"/>
                <a:ea typeface="+mn-ea"/>
                <a:cs typeface="+mn-cs"/>
              </a:rPr>
              <a:t>Karrierekompetanse </a:t>
            </a:r>
            <a:br>
              <a:rPr kumimoji="0" lang="nb-NO" sz="2400" b="0" i="0" u="none" strike="noStrike" kern="1200" cap="none" spc="0" normalizeH="0" baseline="0" noProof="0" dirty="0">
                <a:ln>
                  <a:noFill/>
                </a:ln>
                <a:solidFill>
                  <a:srgbClr val="000000"/>
                </a:solidFill>
                <a:effectLst/>
                <a:uLnTx/>
                <a:uFillTx/>
                <a:latin typeface="Calibri"/>
                <a:ea typeface="+mn-ea"/>
                <a:cs typeface="+mn-cs"/>
              </a:rPr>
            </a:br>
            <a:r>
              <a:rPr lang="nb-NO" sz="2400" dirty="0">
                <a:solidFill>
                  <a:srgbClr val="000000"/>
                </a:solidFill>
                <a:latin typeface="Calibri"/>
              </a:rPr>
              <a:t>O</a:t>
            </a:r>
            <a:r>
              <a:rPr kumimoji="0" lang="nb-NO" sz="2400" b="0" i="0" u="none" strike="noStrike" kern="1200" cap="none" spc="0" normalizeH="0" baseline="0" noProof="0" dirty="0" err="1">
                <a:ln>
                  <a:noFill/>
                </a:ln>
                <a:solidFill>
                  <a:srgbClr val="000000"/>
                </a:solidFill>
                <a:effectLst/>
                <a:uLnTx/>
                <a:uFillTx/>
                <a:latin typeface="Calibri"/>
                <a:ea typeface="+mn-ea"/>
                <a:cs typeface="+mn-cs"/>
              </a:rPr>
              <a:t>mråder</a:t>
            </a:r>
            <a:r>
              <a:rPr kumimoji="0" lang="nb-NO" sz="2400" b="0" i="0" u="none" strike="noStrike" kern="1200" cap="none" spc="0" normalizeH="0" baseline="0" noProof="0" dirty="0">
                <a:ln>
                  <a:noFill/>
                </a:ln>
                <a:solidFill>
                  <a:srgbClr val="000000"/>
                </a:solidFill>
                <a:effectLst/>
                <a:uLnTx/>
                <a:uFillTx/>
                <a:latin typeface="Calibri"/>
                <a:ea typeface="+mn-ea"/>
                <a:cs typeface="+mn-cs"/>
              </a:rPr>
              <a:t> for utforsking og læring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Calibri"/>
                <a:ea typeface="+mn-ea"/>
                <a:cs typeface="+mn-cs"/>
              </a:rPr>
              <a:t>«</a:t>
            </a:r>
            <a:r>
              <a:rPr lang="nb-NO" sz="2400" dirty="0">
                <a:solidFill>
                  <a:srgbClr val="000000"/>
                </a:solidFill>
                <a:latin typeface="Calibri"/>
              </a:rPr>
              <a:t>K</a:t>
            </a:r>
            <a:r>
              <a:rPr kumimoji="0" lang="nb-NO" sz="2400" b="0" i="0" u="none" strike="noStrike" kern="1200" cap="none" spc="0" normalizeH="0" baseline="0" noProof="0" dirty="0" err="1">
                <a:ln>
                  <a:noFill/>
                </a:ln>
                <a:solidFill>
                  <a:srgbClr val="000000"/>
                </a:solidFill>
                <a:effectLst/>
                <a:uLnTx/>
                <a:uFillTx/>
                <a:latin typeface="Calibri"/>
                <a:ea typeface="+mn-ea"/>
                <a:cs typeface="+mn-cs"/>
              </a:rPr>
              <a:t>arriereknappene</a:t>
            </a:r>
            <a:r>
              <a:rPr kumimoji="0" lang="nb-NO" sz="2400" b="0" i="0" u="none" strike="noStrike" kern="1200" cap="none" spc="0" normalizeH="0" baseline="0" noProof="0" dirty="0">
                <a:ln>
                  <a:noFill/>
                </a:ln>
                <a:solidFill>
                  <a:srgbClr val="000000"/>
                </a:solidFill>
                <a:effectLst/>
                <a:uLnTx/>
                <a:uFillTx/>
                <a:latin typeface="Calibri"/>
                <a:ea typeface="+mn-ea"/>
                <a:cs typeface="+mn-cs"/>
              </a:rPr>
              <a:t>»</a:t>
            </a:r>
          </a:p>
        </p:txBody>
      </p:sp>
      <p:pic>
        <p:nvPicPr>
          <p:cNvPr id="7" name="Bilde 6">
            <a:extLst>
              <a:ext uri="{FF2B5EF4-FFF2-40B4-BE49-F238E27FC236}">
                <a16:creationId xmlns:a16="http://schemas.microsoft.com/office/drawing/2014/main" id="{05C2FB6F-AA32-4606-9654-5CB08CB0C821}"/>
              </a:ext>
            </a:extLst>
          </p:cNvPr>
          <p:cNvPicPr>
            <a:picLocks noChangeAspect="1"/>
          </p:cNvPicPr>
          <p:nvPr/>
        </p:nvPicPr>
        <p:blipFill>
          <a:blip r:embed="rId3"/>
          <a:stretch>
            <a:fillRect/>
          </a:stretch>
        </p:blipFill>
        <p:spPr>
          <a:xfrm>
            <a:off x="5918393" y="1253766"/>
            <a:ext cx="5002165" cy="5052740"/>
          </a:xfrm>
          <a:prstGeom prst="rect">
            <a:avLst/>
          </a:prstGeom>
        </p:spPr>
      </p:pic>
    </p:spTree>
    <p:extLst>
      <p:ext uri="{BB962C8B-B14F-4D97-AF65-F5344CB8AC3E}">
        <p14:creationId xmlns:p14="http://schemas.microsoft.com/office/powerpoint/2010/main" val="74338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ittel 1">
            <a:extLst>
              <a:ext uri="{FF2B5EF4-FFF2-40B4-BE49-F238E27FC236}">
                <a16:creationId xmlns:a16="http://schemas.microsoft.com/office/drawing/2014/main" id="{3086B9CF-866B-447B-ACF6-533A733594FC}"/>
              </a:ext>
            </a:extLst>
          </p:cNvPr>
          <p:cNvSpPr txBox="1">
            <a:spLocks/>
          </p:cNvSpPr>
          <p:nvPr/>
        </p:nvSpPr>
        <p:spPr>
          <a:xfrm>
            <a:off x="838200" y="365126"/>
            <a:ext cx="11074400" cy="88864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pPr algn="l"/>
            <a:r>
              <a:rPr lang="nb-NO" sz="4000"/>
              <a:t>Fokus på utbyttet av karriereveiledning</a:t>
            </a:r>
            <a:endParaRPr lang="nb-NO" sz="4000" dirty="0"/>
          </a:p>
        </p:txBody>
      </p:sp>
      <p:sp>
        <p:nvSpPr>
          <p:cNvPr id="5" name="TekstSylinder 4">
            <a:extLst>
              <a:ext uri="{FF2B5EF4-FFF2-40B4-BE49-F238E27FC236}">
                <a16:creationId xmlns:a16="http://schemas.microsoft.com/office/drawing/2014/main" id="{4B94D587-C294-4224-B87C-AEB1FA1A3A44}"/>
              </a:ext>
            </a:extLst>
          </p:cNvPr>
          <p:cNvSpPr txBox="1"/>
          <p:nvPr/>
        </p:nvSpPr>
        <p:spPr>
          <a:xfrm>
            <a:off x="927100" y="1659285"/>
            <a:ext cx="66421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2F2F2">
                    <a:lumMod val="10000"/>
                  </a:srgbClr>
                </a:solidFill>
                <a:effectLst/>
                <a:uLnTx/>
                <a:uFillTx/>
                <a:latin typeface="Calibri"/>
                <a:ea typeface="+mn-ea"/>
                <a:cs typeface="+mn-cs"/>
              </a:rPr>
              <a:t>Utbytte: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rPr>
              <a:t>At den enkelte tilegner seg tilstrekkelig </a:t>
            </a:r>
            <a:br>
              <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rPr>
            </a:br>
            <a:r>
              <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rPr>
              <a:t>og relevant karrierekompetanse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rPr>
              <a:t>Da blir det et mål at det er skal være et </a:t>
            </a:r>
            <a:r>
              <a:rPr kumimoji="0" lang="nb-NO" sz="2800" b="1" i="0" u="none" strike="noStrike" kern="1200" cap="none" spc="0" normalizeH="0" baseline="0" noProof="0" dirty="0">
                <a:ln>
                  <a:noFill/>
                </a:ln>
                <a:solidFill>
                  <a:srgbClr val="F2F2F2">
                    <a:lumMod val="10000"/>
                  </a:srgbClr>
                </a:solidFill>
                <a:effectLst/>
                <a:uLnTx/>
                <a:uFillTx/>
                <a:latin typeface="Calibri"/>
                <a:ea typeface="+mn-ea"/>
                <a:cs typeface="+mn-cs"/>
              </a:rPr>
              <a:t>læringsutbytte</a:t>
            </a:r>
            <a:r>
              <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rPr>
              <a:t> av karriereveiledningen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rPr>
              <a:t>Og da må vi drive med </a:t>
            </a:r>
            <a:r>
              <a:rPr kumimoji="0" lang="nb-NO" sz="2800" b="1" i="0" u="none" strike="noStrike" kern="1200" cap="none" spc="0" normalizeH="0" baseline="0" noProof="0" dirty="0">
                <a:ln>
                  <a:noFill/>
                </a:ln>
                <a:solidFill>
                  <a:srgbClr val="F2F2F2">
                    <a:lumMod val="10000"/>
                  </a:srgbClr>
                </a:solidFill>
                <a:effectLst/>
                <a:uLnTx/>
                <a:uFillTx/>
                <a:latin typeface="Calibri"/>
                <a:ea typeface="+mn-ea"/>
                <a:cs typeface="+mn-cs"/>
              </a:rPr>
              <a:t>karrierelæring</a:t>
            </a:r>
            <a:endParaRPr kumimoji="0" lang="nb-NO" sz="2800" b="0" i="0" u="none" strike="noStrike" kern="1200" cap="none" spc="0" normalizeH="0" baseline="0" noProof="0" dirty="0">
              <a:ln>
                <a:noFill/>
              </a:ln>
              <a:solidFill>
                <a:srgbClr val="F2F2F2">
                  <a:lumMod val="10000"/>
                </a:srgbClr>
              </a:solidFill>
              <a:effectLst/>
              <a:uLnTx/>
              <a:uFillTx/>
              <a:latin typeface="Calibri"/>
              <a:ea typeface="+mn-ea"/>
              <a:cs typeface="+mn-cs"/>
            </a:endParaRPr>
          </a:p>
        </p:txBody>
      </p:sp>
      <p:pic>
        <p:nvPicPr>
          <p:cNvPr id="6" name="Bilde 5" descr="Et bilde som inneholder tekst, klokke, vektorgrafikk, kjede&#10;&#10;Automatisk generert beskrivelse">
            <a:extLst>
              <a:ext uri="{FF2B5EF4-FFF2-40B4-BE49-F238E27FC236}">
                <a16:creationId xmlns:a16="http://schemas.microsoft.com/office/drawing/2014/main" id="{5082CFC9-F860-40E0-AA5C-7BD0659FE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200" y="1549716"/>
            <a:ext cx="3987800" cy="3758568"/>
          </a:xfrm>
          <a:prstGeom prst="rect">
            <a:avLst/>
          </a:prstGeom>
        </p:spPr>
      </p:pic>
    </p:spTree>
    <p:extLst>
      <p:ext uri="{BB962C8B-B14F-4D97-AF65-F5344CB8AC3E}">
        <p14:creationId xmlns:p14="http://schemas.microsoft.com/office/powerpoint/2010/main" val="297649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grpSp>
        <p:nvGrpSpPr>
          <p:cNvPr id="4" name="Gruppe 3">
            <a:extLst>
              <a:ext uri="{FF2B5EF4-FFF2-40B4-BE49-F238E27FC236}">
                <a16:creationId xmlns:a16="http://schemas.microsoft.com/office/drawing/2014/main" id="{2EEDEF2E-CAE9-40D6-B864-5F3B93779C8F}"/>
              </a:ext>
            </a:extLst>
          </p:cNvPr>
          <p:cNvGrpSpPr/>
          <p:nvPr/>
        </p:nvGrpSpPr>
        <p:grpSpPr>
          <a:xfrm>
            <a:off x="1213382" y="-867907"/>
            <a:ext cx="9499796" cy="8416013"/>
            <a:chOff x="1213382" y="-867907"/>
            <a:chExt cx="9499796" cy="8416013"/>
          </a:xfrm>
        </p:grpSpPr>
        <p:grpSp>
          <p:nvGrpSpPr>
            <p:cNvPr id="5" name="Gruppe 4">
              <a:extLst>
                <a:ext uri="{FF2B5EF4-FFF2-40B4-BE49-F238E27FC236}">
                  <a16:creationId xmlns:a16="http://schemas.microsoft.com/office/drawing/2014/main" id="{12C502B1-1309-43FF-A100-90F2F070FA1B}"/>
                </a:ext>
              </a:extLst>
            </p:cNvPr>
            <p:cNvGrpSpPr/>
            <p:nvPr/>
          </p:nvGrpSpPr>
          <p:grpSpPr>
            <a:xfrm>
              <a:off x="1213382" y="-867907"/>
              <a:ext cx="9499796" cy="8416013"/>
              <a:chOff x="1213382" y="-779007"/>
              <a:chExt cx="9499796" cy="8416013"/>
            </a:xfrm>
          </p:grpSpPr>
          <p:pic>
            <p:nvPicPr>
              <p:cNvPr id="7" name="Bilde 6">
                <a:extLst>
                  <a:ext uri="{FF2B5EF4-FFF2-40B4-BE49-F238E27FC236}">
                    <a16:creationId xmlns:a16="http://schemas.microsoft.com/office/drawing/2014/main" id="{DD59C0B9-C086-414A-B1A5-F188D231F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382" y="-779007"/>
                <a:ext cx="9499796" cy="8416013"/>
              </a:xfrm>
              <a:prstGeom prst="rect">
                <a:avLst/>
              </a:prstGeom>
            </p:spPr>
          </p:pic>
          <p:sp>
            <p:nvSpPr>
              <p:cNvPr id="9" name="TekstSylinder 8">
                <a:extLst>
                  <a:ext uri="{FF2B5EF4-FFF2-40B4-BE49-F238E27FC236}">
                    <a16:creationId xmlns:a16="http://schemas.microsoft.com/office/drawing/2014/main" id="{C803B241-DA90-4358-B7D6-DDEE89A9F17A}"/>
                  </a:ext>
                </a:extLst>
              </p:cNvPr>
              <p:cNvSpPr txBox="1"/>
              <p:nvPr/>
            </p:nvSpPr>
            <p:spPr>
              <a:xfrm>
                <a:off x="2164862" y="1828800"/>
                <a:ext cx="7752861" cy="2246769"/>
              </a:xfrm>
              <a:prstGeom prst="rect">
                <a:avLst/>
              </a:prstGeom>
              <a:noFill/>
            </p:spPr>
            <p:txBody>
              <a:bodyPr wrap="square" rtlCol="0">
                <a:spAutoFit/>
              </a:bodyPr>
              <a:lstStyle/>
              <a:p>
                <a:r>
                  <a:rPr lang="nb-NO" sz="2000" i="0" dirty="0">
                    <a:solidFill>
                      <a:srgbClr val="000000"/>
                    </a:solidFill>
                    <a:effectLst/>
                    <a:latin typeface="Source Sans Pro" panose="020B0503030403020204" pitchFamily="34" charset="0"/>
                  </a:rPr>
                  <a:t>Karrierekompetanse er kompetanse som setter mennesker i stand til å håndtere sin karriere, også i forandring og overganger. Det er kompetanse til å kjenne og forstå seg selv og sin kontekst, til å handle og ta valg og til å håndtere dilemmaer og spenninger knyttet til liv, læring og arbeid. Det inkluderer innsikt i at den enkelte formes av sine livsvilkår og handlinger, men også kan påvirke og forme egen og fellesskapets framtid. </a:t>
                </a:r>
                <a:endParaRPr lang="nb-NO" sz="2000" dirty="0"/>
              </a:p>
            </p:txBody>
          </p:sp>
        </p:grpSp>
        <p:sp>
          <p:nvSpPr>
            <p:cNvPr id="6" name="TekstSylinder 5">
              <a:extLst>
                <a:ext uri="{FF2B5EF4-FFF2-40B4-BE49-F238E27FC236}">
                  <a16:creationId xmlns:a16="http://schemas.microsoft.com/office/drawing/2014/main" id="{4858FD6E-9A76-426D-A95A-5A6E041E2E1D}"/>
                </a:ext>
              </a:extLst>
            </p:cNvPr>
            <p:cNvSpPr txBox="1"/>
            <p:nvPr/>
          </p:nvSpPr>
          <p:spPr>
            <a:xfrm>
              <a:off x="6756400" y="595923"/>
              <a:ext cx="2743200" cy="769441"/>
            </a:xfrm>
            <a:prstGeom prst="rect">
              <a:avLst/>
            </a:prstGeom>
            <a:noFill/>
          </p:spPr>
          <p:txBody>
            <a:bodyPr wrap="square" rtlCol="0">
              <a:spAutoFit/>
            </a:bodyPr>
            <a:lstStyle/>
            <a:p>
              <a:r>
                <a:rPr lang="nb-NO" sz="2200" dirty="0">
                  <a:solidFill>
                    <a:srgbClr val="000000"/>
                  </a:solidFill>
                </a:rPr>
                <a:t>Definisjon karrierekompetanse</a:t>
              </a:r>
            </a:p>
          </p:txBody>
        </p:sp>
      </p:grpSp>
    </p:spTree>
    <p:extLst>
      <p:ext uri="{BB962C8B-B14F-4D97-AF65-F5344CB8AC3E}">
        <p14:creationId xmlns:p14="http://schemas.microsoft.com/office/powerpoint/2010/main" val="333079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2A543088-D2CC-44EB-871C-1611AD570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729" y="165120"/>
            <a:ext cx="6269576" cy="6142350"/>
          </a:xfrm>
          <a:prstGeom prst="rect">
            <a:avLst/>
          </a:prstGeom>
        </p:spPr>
      </p:pic>
      <p:sp>
        <p:nvSpPr>
          <p:cNvPr id="5" name="TekstSylinder 4">
            <a:extLst>
              <a:ext uri="{FF2B5EF4-FFF2-40B4-BE49-F238E27FC236}">
                <a16:creationId xmlns:a16="http://schemas.microsoft.com/office/drawing/2014/main" id="{AFF5CFFC-B3E7-4519-A628-CF8DC70FB3CF}"/>
              </a:ext>
            </a:extLst>
          </p:cNvPr>
          <p:cNvSpPr txBox="1"/>
          <p:nvPr/>
        </p:nvSpPr>
        <p:spPr>
          <a:xfrm>
            <a:off x="608913" y="1315453"/>
            <a:ext cx="3273277" cy="2308324"/>
          </a:xfrm>
          <a:prstGeom prst="rect">
            <a:avLst/>
          </a:prstGeom>
          <a:noFill/>
        </p:spPr>
        <p:txBody>
          <a:bodyPr wrap="square" rtlCol="0">
            <a:spAutoFit/>
          </a:bodyPr>
          <a:lstStyle/>
          <a:p>
            <a:r>
              <a:rPr lang="nb-NO" sz="3600" dirty="0">
                <a:solidFill>
                  <a:srgbClr val="000000"/>
                </a:solidFill>
              </a:rPr>
              <a:t>Modellen: </a:t>
            </a:r>
          </a:p>
          <a:p>
            <a:endParaRPr lang="nb-NO" sz="3600" dirty="0">
              <a:solidFill>
                <a:srgbClr val="000000"/>
              </a:solidFill>
            </a:endParaRPr>
          </a:p>
          <a:p>
            <a:r>
              <a:rPr lang="nb-NO" sz="3600" dirty="0">
                <a:solidFill>
                  <a:srgbClr val="000000"/>
                </a:solidFill>
              </a:rPr>
              <a:t>Karrierelæring </a:t>
            </a:r>
          </a:p>
          <a:p>
            <a:r>
              <a:rPr lang="nb-NO" sz="3600" dirty="0">
                <a:solidFill>
                  <a:srgbClr val="000000"/>
                </a:solidFill>
              </a:rPr>
              <a:t>i kontekst</a:t>
            </a:r>
          </a:p>
        </p:txBody>
      </p:sp>
    </p:spTree>
    <p:extLst>
      <p:ext uri="{BB962C8B-B14F-4D97-AF65-F5344CB8AC3E}">
        <p14:creationId xmlns:p14="http://schemas.microsoft.com/office/powerpoint/2010/main" val="286993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endParaRPr lang="nb-NO" dirty="0"/>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sp>
        <p:nvSpPr>
          <p:cNvPr id="4" name="TekstSylinder 3">
            <a:extLst>
              <a:ext uri="{FF2B5EF4-FFF2-40B4-BE49-F238E27FC236}">
                <a16:creationId xmlns:a16="http://schemas.microsoft.com/office/drawing/2014/main" id="{841621C5-C382-47E3-890F-A2E024E975B4}"/>
              </a:ext>
            </a:extLst>
          </p:cNvPr>
          <p:cNvSpPr txBox="1"/>
          <p:nvPr/>
        </p:nvSpPr>
        <p:spPr>
          <a:xfrm>
            <a:off x="272060" y="1824763"/>
            <a:ext cx="5789303" cy="4401205"/>
          </a:xfrm>
          <a:prstGeom prst="rect">
            <a:avLst/>
          </a:prstGeom>
          <a:noFill/>
        </p:spPr>
        <p:txBody>
          <a:bodyPr wrap="square" rtlCol="0">
            <a:spAutoFit/>
          </a:bodyPr>
          <a:lstStyle/>
          <a:p>
            <a:pPr marL="571500" indent="-571500">
              <a:buFont typeface="Arial" panose="020B0604020202020204" pitchFamily="34" charset="0"/>
              <a:buChar char="•"/>
            </a:pPr>
            <a:r>
              <a:rPr lang="nb-NO" sz="2800" dirty="0">
                <a:solidFill>
                  <a:srgbClr val="000000"/>
                </a:solidFill>
              </a:rPr>
              <a:t>Karrierelæring foregår alltid i en spesifikk kontekst </a:t>
            </a:r>
          </a:p>
          <a:p>
            <a:pPr marL="571500" indent="-571500">
              <a:buFont typeface="Arial" panose="020B0604020202020204" pitchFamily="34" charset="0"/>
              <a:buChar char="•"/>
            </a:pPr>
            <a:r>
              <a:rPr lang="nb-NO" sz="2800" dirty="0">
                <a:solidFill>
                  <a:srgbClr val="000000"/>
                </a:solidFill>
              </a:rPr>
              <a:t>Gir rammer for læringen som man må kjenne og ta hensyn til</a:t>
            </a:r>
          </a:p>
          <a:p>
            <a:pPr marL="571500" indent="-571500">
              <a:buFont typeface="Arial" panose="020B0604020202020204" pitchFamily="34" charset="0"/>
              <a:buChar char="•"/>
            </a:pPr>
            <a:r>
              <a:rPr lang="nb-NO" sz="2800" dirty="0">
                <a:solidFill>
                  <a:srgbClr val="000000"/>
                </a:solidFill>
              </a:rPr>
              <a:t>Veilederen/læreren har det profesjonelle ansvaret for å legge til rette for læringen</a:t>
            </a:r>
          </a:p>
          <a:p>
            <a:pPr marL="571500" indent="-571500">
              <a:buFont typeface="Arial" panose="020B0604020202020204" pitchFamily="34" charset="0"/>
              <a:buChar char="•"/>
            </a:pPr>
            <a:r>
              <a:rPr lang="nb-NO" sz="2800" dirty="0">
                <a:solidFill>
                  <a:srgbClr val="000000"/>
                </a:solidFill>
              </a:rPr>
              <a:t>Læringen må ta utgangspunkt i veisøkerens ståsted </a:t>
            </a:r>
          </a:p>
          <a:p>
            <a:pPr marL="571500" indent="-571500">
              <a:buFont typeface="Arial" panose="020B0604020202020204" pitchFamily="34" charset="0"/>
              <a:buChar char="•"/>
            </a:pPr>
            <a:endParaRPr lang="nb-NO" sz="2800" dirty="0"/>
          </a:p>
        </p:txBody>
      </p:sp>
      <p:sp>
        <p:nvSpPr>
          <p:cNvPr id="5" name="TekstSylinder 4">
            <a:extLst>
              <a:ext uri="{FF2B5EF4-FFF2-40B4-BE49-F238E27FC236}">
                <a16:creationId xmlns:a16="http://schemas.microsoft.com/office/drawing/2014/main" id="{C4757D75-51C6-45EA-BBFF-98B7A996CDC8}"/>
              </a:ext>
            </a:extLst>
          </p:cNvPr>
          <p:cNvSpPr txBox="1"/>
          <p:nvPr/>
        </p:nvSpPr>
        <p:spPr>
          <a:xfrm>
            <a:off x="787781" y="721813"/>
            <a:ext cx="11806989" cy="707886"/>
          </a:xfrm>
          <a:prstGeom prst="rect">
            <a:avLst/>
          </a:prstGeom>
          <a:noFill/>
        </p:spPr>
        <p:txBody>
          <a:bodyPr wrap="square" rtlCol="0">
            <a:spAutoFit/>
          </a:bodyPr>
          <a:lstStyle/>
          <a:p>
            <a:r>
              <a:rPr lang="nb-NO" sz="4000" dirty="0">
                <a:solidFill>
                  <a:srgbClr val="000000"/>
                </a:solidFill>
              </a:rPr>
              <a:t>Karrierelæring i kontekst – noen premisser</a:t>
            </a:r>
          </a:p>
        </p:txBody>
      </p:sp>
      <p:pic>
        <p:nvPicPr>
          <p:cNvPr id="9" name="Bilde 8" descr="Et bilde som inneholder tekst, leke, vektorgrafikk&#10;&#10;Automatisk generert beskrivelse">
            <a:extLst>
              <a:ext uri="{FF2B5EF4-FFF2-40B4-BE49-F238E27FC236}">
                <a16:creationId xmlns:a16="http://schemas.microsoft.com/office/drawing/2014/main" id="{4B7F0DB6-58EB-49F3-B67C-680A359C3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669" y="1718948"/>
            <a:ext cx="4149758" cy="3878444"/>
          </a:xfrm>
          <a:prstGeom prst="rect">
            <a:avLst/>
          </a:prstGeom>
        </p:spPr>
      </p:pic>
    </p:spTree>
    <p:extLst>
      <p:ext uri="{BB962C8B-B14F-4D97-AF65-F5344CB8AC3E}">
        <p14:creationId xmlns:p14="http://schemas.microsoft.com/office/powerpoint/2010/main" val="203064508"/>
      </p:ext>
    </p:extLst>
  </p:cSld>
  <p:clrMapOvr>
    <a:masterClrMapping/>
  </p:clrMapOvr>
</p:sld>
</file>

<file path=ppt/theme/theme1.xml><?xml version="1.0" encoding="utf-8"?>
<a:theme xmlns:a="http://schemas.openxmlformats.org/drawingml/2006/main" name="Office-tema">
  <a:themeElements>
    <a:clrScheme name="Kompetanse Norge">
      <a:dk1>
        <a:srgbClr val="D24617"/>
      </a:dk1>
      <a:lt1>
        <a:sysClr val="window" lastClr="FFFFFF"/>
      </a:lt1>
      <a:dk2>
        <a:srgbClr val="D24617"/>
      </a:dk2>
      <a:lt2>
        <a:srgbClr val="F2F2F2"/>
      </a:lt2>
      <a:accent1>
        <a:srgbClr val="005D8B"/>
      </a:accent1>
      <a:accent2>
        <a:srgbClr val="979A19"/>
      </a:accent2>
      <a:accent3>
        <a:srgbClr val="0F7C9A"/>
      </a:accent3>
      <a:accent4>
        <a:srgbClr val="2B513D"/>
      </a:accent4>
      <a:accent5>
        <a:srgbClr val="7D2F60"/>
      </a:accent5>
      <a:accent6>
        <a:srgbClr val="4D4D4D"/>
      </a:accent6>
      <a:hlink>
        <a:srgbClr val="000000"/>
      </a:hlink>
      <a:folHlink>
        <a:srgbClr val="A5A5A5"/>
      </a:folHlink>
    </a:clrScheme>
    <a:fontScheme name="Kompetanse Nor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Kvalitet i karriereveiledning Kompetanse Norge" id="{1FDF4117-7DC1-C74C-8044-1ADD8A772116}" vid="{E662A288-461D-9444-A783-D29955E73F25}"/>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Kvalitet i karriereveiledning Kompetanse Norge" id="{1FDF4117-7DC1-C74C-8044-1ADD8A772116}" vid="{FF9D8F64-C8F9-9747-9229-42BF723944A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E159E1240FAB419F08E72AD4C8706A" ma:contentTypeVersion="9" ma:contentTypeDescription="Opprett et nytt dokument." ma:contentTypeScope="" ma:versionID="8121873566eaec58ea9a8a52125921a7">
  <xsd:schema xmlns:xsd="http://www.w3.org/2001/XMLSchema" xmlns:xs="http://www.w3.org/2001/XMLSchema" xmlns:p="http://schemas.microsoft.com/office/2006/metadata/properties" xmlns:ns2="89e90bd6-7881-436f-9259-d1038e936fef" xmlns:ns3="a1866f61-d0b1-4a1b-8a53-21522ac74029" xmlns:ns4="f2ec445f-28ff-4c41-b9fa-fa26a7c4df0b" xmlns:ns5="f8ceb90b-b19b-421b-aa39-1955100b9c41" targetNamespace="http://schemas.microsoft.com/office/2006/metadata/properties" ma:root="true" ma:fieldsID="dbb68b5c0108a6b9bc95ba43f8c95ab0" ns2:_="" ns3:_="" ns4:_="" ns5:_="">
    <xsd:import namespace="89e90bd6-7881-436f-9259-d1038e936fef"/>
    <xsd:import namespace="a1866f61-d0b1-4a1b-8a53-21522ac74029"/>
    <xsd:import namespace="f2ec445f-28ff-4c41-b9fa-fa26a7c4df0b"/>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Archived" minOccurs="0"/>
                <xsd:element ref="ns3:ArchivedBy" minOccurs="0"/>
                <xsd:element ref="ns3:ArchivedTo" minOccurs="0"/>
                <xsd:element ref="ns4:MediaServiceDateTaken" minOccurs="0"/>
                <xsd:element ref="ns4:MediaLengthInSeconds" minOccurs="0"/>
                <xsd:element ref="ns4:lcf76f155ced4ddcb4097134ff3c332f" minOccurs="0"/>
                <xsd:element ref="ns5: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90bd6-7881-436f-9259-d1038e936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66f61-d0b1-4a1b-8a53-21522ac740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Archived" ma:index="18" nillable="true" ma:displayName="Arkivert" ma:format="DateTime" ma:internalName="Archived">
      <xsd:simpleType>
        <xsd:restriction base="dms:DateTime"/>
      </xsd:simpleType>
    </xsd:element>
    <xsd:element name="ArchivedBy" ma:index="19" nillable="true" ma:displayName="Arkivert av" ma:internalName="ArchivedBy">
      <xsd:simpleType>
        <xsd:restriction base="dms:Text"/>
      </xsd:simpleType>
    </xsd:element>
    <xsd:element name="ArchivedTo" ma:index="20" nillable="true" ma:displayName="Arkivert til" ma:format="Hyperlink"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c445f-28ff-4c41-b9fa-fa26a7c4df0b" elementFormDefault="qualified">
    <xsd:import namespace="http://schemas.microsoft.com/office/2006/documentManagement/types"/>
    <xsd:import namespace="http://schemas.microsoft.com/office/infopath/2007/PartnerControls"/>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97edc8b-2379-4524-a95f-c360aed7dbcf}" ma:internalName="TaxCatchAll" ma:showField="CatchAllData" ma:web="425051f4-9146-44b3-9075-0818b3710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chivedBy xmlns="a1866f61-d0b1-4a1b-8a53-21522ac74029" xsi:nil="true"/>
    <Archived xmlns="a1866f61-d0b1-4a1b-8a53-21522ac74029" xsi:nil="true"/>
    <ArchivedTo xmlns="a1866f61-d0b1-4a1b-8a53-21522ac74029">
      <Url xsi:nil="true"/>
      <Description xsi:nil="true"/>
    </ArchivedTo>
    <TaxCatchAll xmlns="f8ceb90b-b19b-421b-aa39-1955100b9c41" xsi:nil="true"/>
    <lcf76f155ced4ddcb4097134ff3c332f xmlns="f2ec445f-28ff-4c41-b9fa-fa26a7c4df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FE5E0-B75A-4E35-84CE-9CB1EF1C3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90bd6-7881-436f-9259-d1038e936fef"/>
    <ds:schemaRef ds:uri="a1866f61-d0b1-4a1b-8a53-21522ac74029"/>
    <ds:schemaRef ds:uri="f2ec445f-28ff-4c41-b9fa-fa26a7c4df0b"/>
    <ds:schemaRef ds:uri="f8ceb90b-b19b-421b-aa39-1955100b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76A4E5-6BBD-47D7-8F98-3AD31DEC370F}">
  <ds:schemaRefs>
    <ds:schemaRef ds:uri="http://www.w3.org/XML/1998/namespace"/>
    <ds:schemaRef ds:uri="http://purl.org/dc/elements/1.1/"/>
    <ds:schemaRef ds:uri="http://schemas.microsoft.com/office/2006/documentManagement/types"/>
    <ds:schemaRef ds:uri="http://schemas.microsoft.com/office/2006/metadata/properties"/>
    <ds:schemaRef ds:uri="f8ceb90b-b19b-421b-aa39-1955100b9c41"/>
    <ds:schemaRef ds:uri="http://purl.org/dc/terms/"/>
    <ds:schemaRef ds:uri="a1866f61-d0b1-4a1b-8a53-21522ac74029"/>
    <ds:schemaRef ds:uri="http://purl.org/dc/dcmitype/"/>
    <ds:schemaRef ds:uri="http://schemas.microsoft.com/office/infopath/2007/PartnerControls"/>
    <ds:schemaRef ds:uri="http://schemas.openxmlformats.org/package/2006/metadata/core-properties"/>
    <ds:schemaRef ds:uri="f2ec445f-28ff-4c41-b9fa-fa26a7c4df0b"/>
    <ds:schemaRef ds:uri="89e90bd6-7881-436f-9259-d1038e936fef"/>
  </ds:schemaRefs>
</ds:datastoreItem>
</file>

<file path=customXml/itemProps3.xml><?xml version="1.0" encoding="utf-8"?>
<ds:datastoreItem xmlns:ds="http://schemas.openxmlformats.org/officeDocument/2006/customXml" ds:itemID="{3015FB74-3378-485C-AFB1-B9668D96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Kvalitet i karriereveiledning_HK-dir</Template>
  <TotalTime>1</TotalTime>
  <Words>7178</Words>
  <Application>Microsoft Office PowerPoint</Application>
  <PresentationFormat>Widescreen</PresentationFormat>
  <Paragraphs>448</Paragraphs>
  <Slides>31</Slides>
  <Notes>30</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31</vt:i4>
      </vt:variant>
    </vt:vector>
  </HeadingPairs>
  <TitlesOfParts>
    <vt:vector size="40" baseType="lpstr">
      <vt:lpstr>Arial</vt:lpstr>
      <vt:lpstr>Calibri</vt:lpstr>
      <vt:lpstr>Calibri Light</vt:lpstr>
      <vt:lpstr>Source Sans Pro</vt:lpstr>
      <vt:lpstr>Veranda</vt:lpstr>
      <vt:lpstr>Verdana</vt:lpstr>
      <vt:lpstr>Wingdings</vt:lpstr>
      <vt:lpstr>Office-tema</vt:lpstr>
      <vt:lpstr>1_Office-tema</vt:lpstr>
      <vt:lpstr>Regler for bruk av presentasjonen</vt:lpstr>
      <vt:lpstr>Kvalitet i karriereveiledning</vt:lpstr>
      <vt:lpstr>Kvalitetsrammeverket består av fire deler </vt:lpstr>
      <vt:lpstr>Karrierekompetanse</vt:lpstr>
      <vt:lpstr> </vt:lpstr>
      <vt:lpstr> </vt:lpstr>
      <vt:lpstr> </vt:lpstr>
      <vt:lpstr> </vt:lpstr>
      <vt:lpstr> </vt:lpstr>
      <vt:lpstr> </vt:lpstr>
      <vt:lpstr> </vt:lpstr>
      <vt:lpstr> </vt:lpstr>
      <vt:lpstr> </vt:lpstr>
      <vt:lpstr> </vt:lpstr>
      <vt:lpstr> </vt:lpstr>
      <vt:lpst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Print plakater</vt:lpstr>
      <vt:lpstr> Strukturert karrierelæring skjer gjennom karrierelæringsaktiviteter </vt:lpstr>
      <vt:lpstr>Metodefrihet som prinsipp</vt:lpstr>
      <vt:lpstr>Verktøyet Din karrierelæring</vt:lpstr>
      <vt:lpstr>Kvalitetsrammeverket oppsummert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Regler for bruk av presentasjonen</dc:title>
  <dc:creator>Marianne Almbakk</dc:creator>
  <cp:lastModifiedBy>Marianne Almbakk</cp:lastModifiedBy>
  <cp:revision>1</cp:revision>
  <dcterms:created xsi:type="dcterms:W3CDTF">2023-12-13T09:43:14Z</dcterms:created>
  <dcterms:modified xsi:type="dcterms:W3CDTF">2023-12-13T09:44:20Z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0x010100C6E159E1240FAB419F08E72AD4C8706A</vt:lpwstr>
  </property>
  <property fmtid="{D5CDD505-2E9C-101B-9397-08002B2CF9AE}" pid="3" name="Order">
    <vt:r8>70000</vt:r8>
  </property>
  <property fmtid="{D5CDD505-2E9C-101B-9397-08002B2CF9AE}" pid="4" name="_ExtendedDescription">
    <vt:lpwstr/>
  </property>
  <property fmtid="{D5CDD505-2E9C-101B-9397-08002B2CF9AE}" pid="5" name="MSIP_Label_2724d2c2-06b5-4830-8a42-89f80414a936_Enabled">
    <vt:lpwstr>true</vt:lpwstr>
  </property>
  <property fmtid="{D5CDD505-2E9C-101B-9397-08002B2CF9AE}" pid="6" name="MSIP_Label_2724d2c2-06b5-4830-8a42-89f80414a936_SetDate">
    <vt:lpwstr>2021-08-19T14:02:14Z</vt:lpwstr>
  </property>
  <property fmtid="{D5CDD505-2E9C-101B-9397-08002B2CF9AE}" pid="7" name="MSIP_Label_2724d2c2-06b5-4830-8a42-89f80414a936_Method">
    <vt:lpwstr>Privileged</vt:lpwstr>
  </property>
  <property fmtid="{D5CDD505-2E9C-101B-9397-08002B2CF9AE}" pid="8" name="MSIP_Label_2724d2c2-06b5-4830-8a42-89f80414a936_Name">
    <vt:lpwstr>Intern</vt:lpwstr>
  </property>
  <property fmtid="{D5CDD505-2E9C-101B-9397-08002B2CF9AE}" pid="9" name="MSIP_Label_2724d2c2-06b5-4830-8a42-89f80414a936_SiteId">
    <vt:lpwstr>1ec46890-73f8-4a2a-9b2c-9a6611f1c922</vt:lpwstr>
  </property>
  <property fmtid="{D5CDD505-2E9C-101B-9397-08002B2CF9AE}" pid="10" name="MSIP_Label_2724d2c2-06b5-4830-8a42-89f80414a936_ActionId">
    <vt:lpwstr>dfd2c6cb-70ce-445a-b7df-788b616aaef7</vt:lpwstr>
  </property>
  <property fmtid="{D5CDD505-2E9C-101B-9397-08002B2CF9AE}" pid="11" name="MSIP_Label_2724d2c2-06b5-4830-8a42-89f80414a936_ContentBits">
    <vt:lpwstr>2</vt:lpwstr>
  </property>
  <property fmtid="{D5CDD505-2E9C-101B-9397-08002B2CF9AE}" pid="12" name="MediaServiceImageTags">
    <vt:lpwstr/>
  </property>
</Properties>
</file>